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Archivo"/>
      <p:regular r:id="rId25"/>
      <p:bold r:id="rId26"/>
      <p:italic r:id="rId27"/>
      <p:boldItalic r:id="rId28"/>
    </p:embeddedFont>
    <p:embeddedFont>
      <p:font typeface="Karla"/>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538B80-C31A-4A6B-B25A-8FDB67F02BEB}">
  <a:tblStyle styleId="{83538B80-C31A-4A6B-B25A-8FDB67F02BE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Archivo-bold.fntdata"/><Relationship Id="rId25" Type="http://schemas.openxmlformats.org/officeDocument/2006/relationships/font" Target="fonts/Archivo-regular.fntdata"/><Relationship Id="rId28" Type="http://schemas.openxmlformats.org/officeDocument/2006/relationships/font" Target="fonts/Archivo-boldItalic.fntdata"/><Relationship Id="rId27" Type="http://schemas.openxmlformats.org/officeDocument/2006/relationships/font" Target="fonts/Archiv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Karla-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Karla-italic.fntdata"/><Relationship Id="rId30" Type="http://schemas.openxmlformats.org/officeDocument/2006/relationships/font" Target="fonts/Karla-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Karla-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we are group 4 and we will be presenting some methods for computing absorbed radiation dose in CT imaging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fb53874b3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fb53874b3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dataset also has the tissue densities mapped to corresponding voxels. We have created visualization here based on the values and color coded for </a:t>
            </a:r>
            <a:r>
              <a:rPr lang="en"/>
              <a:t>different</a:t>
            </a:r>
            <a:r>
              <a:rPr lang="en"/>
              <a:t> kind of tissues. You can see the segmented voxelized models in </a:t>
            </a:r>
            <a:r>
              <a:rPr lang="en"/>
              <a:t>three</a:t>
            </a:r>
            <a:r>
              <a:rPr lang="en"/>
              <a:t> </a:t>
            </a:r>
            <a:r>
              <a:rPr lang="en"/>
              <a:t>different</a:t>
            </a:r>
            <a:r>
              <a:rPr lang="en"/>
              <a:t> views here.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0ef825ae7c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0ef825ae7c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give a brief about our simulation, MC simulations are inherently very complex and computationally intensive. Given the scope and limitations of this project, we used a number of approximations and assumptions. The goal was to understand how each CT parameter affects the dosage but reduce the overall complexity of the computation. For example, Out of all patient data, we used a specific fetus and a specific slice to estimate the dosage. We downsampled the slice from 512x512 to 128x128. The dataset already provided the cumulative distribution for the photon energies which we used for our simulations. We simulated the FTC i.e fixed tube current scenario. This is the CDF for 120 kV tube Voltage.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157869c572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157869c572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simulated for 100 photons per 10 degree angle per voxel that came upto around 58 million photons per slice. Out of these 100 photons, we attenuated the number based on distance between source and voxel scaled by water equivalent diameter of the slice. We calculated the distance between source and voxel based on image pos, orient &amp; SID. Out of the remaining photons, we calculated the probability of interaction of the photon with the voxel tissue based on the energy of the photon and linear attenuation coefficient of the tissue, scaled by a factor of 3 to compensate for our approximations. We also incorporated the inverse square law, to determine this probability. Once we got the number of photons interacting with each voxel based on this, we used the energy to dosage conversion process from the reference paper to get absolute dose for the slice.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0ef825ae7c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0ef825ae7c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reiterate, we understand that this doesn’t fully represent all </a:t>
            </a:r>
            <a:r>
              <a:rPr lang="en"/>
              <a:t>the</a:t>
            </a:r>
            <a:r>
              <a:rPr lang="en"/>
              <a:t> </a:t>
            </a:r>
            <a:r>
              <a:rPr lang="en"/>
              <a:t>photon-tissue interactions. Ideally the Mc simulations are run using complex software like MCNPX i.e Monte Carlo N-Particle Transport Code created at Los Almos Lab. We are aware of the limitations and hence haven't simulated all of the involved physical effects like photo-electric, compton scattering and other uncertainties. To make further simplifications, we have assumed factors like single rotation of scanner per slice, simulated photon affecting just one slice at a time. We haven’t factored in other parameters like fan angle or complex geometry arising from a helical CT path either.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57869c57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57869c57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how the results from our simulations look like. The simulation output is close to the MC output of the reference paper. Using the normalization factors for the same paper, we are able to plot this heatmap of dosage distribution for a slice. The values of the dosage are close but not accurate as per our benchmark, as is expected because of our approximations and simplifications.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0ef825ae7c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ef825ae7c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these are some estimated dosages for some other slices of the same fetus CT scan. The doses are closer to the benchmark but more importantly, we can see the relative dose distribution even from the approximated simulations.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0ef825ae7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0ef825ae7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155f24e5a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155f24e5a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0ef825ae7c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0ef825ae7c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23536c90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123536c90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There are 3 types of radiation doses:</a:t>
            </a:r>
            <a:endParaRPr>
              <a:solidFill>
                <a:schemeClr val="dk1"/>
              </a:solidFill>
            </a:endParaRPr>
          </a:p>
          <a:p>
            <a:pPr indent="0" lvl="0" marL="0" rtl="0" algn="just">
              <a:lnSpc>
                <a:spcPct val="115000"/>
              </a:lnSpc>
              <a:spcBef>
                <a:spcPts val="1200"/>
              </a:spcBef>
              <a:spcAft>
                <a:spcPts val="0"/>
              </a:spcAft>
              <a:buNone/>
            </a:pPr>
            <a:r>
              <a:rPr lang="en">
                <a:solidFill>
                  <a:schemeClr val="dk1"/>
                </a:solidFill>
              </a:rPr>
              <a:t>Absorbed dose is a </a:t>
            </a:r>
            <a:r>
              <a:rPr lang="en">
                <a:solidFill>
                  <a:schemeClr val="dk1"/>
                </a:solidFill>
              </a:rPr>
              <a:t>fundamental measure of radiation exposure, and represents the amount of energy deposited in a specific volume of tissue. </a:t>
            </a:r>
            <a:endParaRPr>
              <a:solidFill>
                <a:schemeClr val="dk1"/>
              </a:solidFill>
            </a:endParaRPr>
          </a:p>
          <a:p>
            <a:pPr indent="0" lvl="0" marL="0" rtl="0" algn="just">
              <a:lnSpc>
                <a:spcPct val="115000"/>
              </a:lnSpc>
              <a:spcBef>
                <a:spcPts val="1200"/>
              </a:spcBef>
              <a:spcAft>
                <a:spcPts val="0"/>
              </a:spcAft>
              <a:buNone/>
            </a:pPr>
            <a:r>
              <a:rPr lang="en">
                <a:solidFill>
                  <a:schemeClr val="dk1"/>
                </a:solidFill>
              </a:rPr>
              <a:t>Equivalent </a:t>
            </a:r>
            <a:r>
              <a:rPr lang="en">
                <a:solidFill>
                  <a:schemeClr val="dk1"/>
                </a:solidFill>
              </a:rPr>
              <a:t>dose builds on absorbed dose by incorporating a radiation weighting factor (Wr), which accounts for the biological impact of different types of radiation. </a:t>
            </a:r>
            <a:endParaRPr>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a:solidFill>
                  <a:schemeClr val="dk1"/>
                </a:solidFill>
              </a:rPr>
              <a:t>Effective dose goes a step further by accounting for the different sensitivities of tissues and organs to radiation. It is especially useful in assessing long-term health risks, as some tissues are more prone to radiation damage than others.</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0ef825ae7c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0ef825ae7c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Dose estimation is a crucial preliminary step to preventing unnecessary radiation exposure. Radiation exposure usually has 1 of 2 effects: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Deterministic effects increase in severity with higher doses of radiation and typically have a threshold below which they do not occur.</a:t>
            </a:r>
            <a:endParaRPr/>
          </a:p>
          <a:p>
            <a:pPr indent="0" lvl="0" marL="0" rtl="0" algn="l">
              <a:lnSpc>
                <a:spcPct val="115000"/>
              </a:lnSpc>
              <a:spcBef>
                <a:spcPts val="1200"/>
              </a:spcBef>
              <a:spcAft>
                <a:spcPts val="0"/>
              </a:spcAft>
              <a:buNone/>
            </a:pPr>
            <a:r>
              <a:rPr lang="en">
                <a:solidFill>
                  <a:schemeClr val="dk1"/>
                </a:solidFill>
              </a:rPr>
              <a:t>Stochastic effects are random and can occur at any dose, with the probability of occurrence increasing with higher doses. They do not have a defined threshold of </a:t>
            </a:r>
            <a:r>
              <a:rPr lang="en">
                <a:solidFill>
                  <a:schemeClr val="dk1"/>
                </a:solidFill>
              </a:rPr>
              <a:t>occurrence</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If we consider the case dose of estimation in </a:t>
            </a:r>
            <a:r>
              <a:rPr lang="en">
                <a:solidFill>
                  <a:schemeClr val="dk1"/>
                </a:solidFill>
              </a:rPr>
              <a:t>vulnerable</a:t>
            </a:r>
            <a:r>
              <a:rPr lang="en">
                <a:solidFill>
                  <a:schemeClr val="dk1"/>
                </a:solidFill>
              </a:rPr>
              <a:t> populations like pregnant women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It is </a:t>
            </a:r>
            <a:r>
              <a:rPr lang="en">
                <a:solidFill>
                  <a:schemeClr val="dk1"/>
                </a:solidFill>
              </a:rPr>
              <a:t>crucial</a:t>
            </a:r>
            <a:r>
              <a:rPr lang="en">
                <a:solidFill>
                  <a:schemeClr val="dk1"/>
                </a:solidFill>
              </a:rPr>
              <a:t> to keep radiation exposure low to lower the risk of childhood cancers, developmental issues and malformations of the fetus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aim is always to keep radiation ALARA → As Low As Reasonably Achievable </a:t>
            </a:r>
            <a:endParaRPr>
              <a:solidFill>
                <a:schemeClr val="dk1"/>
              </a:solidFill>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23536c90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123536c90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Let us take a look at the dose metrics that are commonly used in clinical settings</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en"/>
              <a:t>The CT Dose Index or CTDI provides a standardized measure of the radiation dose from a single CT slice or rotation.</a:t>
            </a:r>
            <a:endParaRPr/>
          </a:p>
          <a:p>
            <a:pPr indent="0" lvl="0" marL="0" rtl="0" algn="l">
              <a:lnSpc>
                <a:spcPct val="115000"/>
              </a:lnSpc>
              <a:spcBef>
                <a:spcPts val="1200"/>
              </a:spcBef>
              <a:spcAft>
                <a:spcPts val="0"/>
              </a:spcAft>
              <a:buNone/>
            </a:pPr>
            <a:r>
              <a:rPr lang="en"/>
              <a:t>We start with CTDI 100 which determines the dose at the center of a CT slice for a single rotation. </a:t>
            </a:r>
            <a:endParaRPr/>
          </a:p>
          <a:p>
            <a:pPr indent="0" lvl="0" marL="0" rtl="0" algn="l">
              <a:lnSpc>
                <a:spcPct val="115000"/>
              </a:lnSpc>
              <a:spcBef>
                <a:spcPts val="1200"/>
              </a:spcBef>
              <a:spcAft>
                <a:spcPts val="0"/>
              </a:spcAft>
              <a:buNone/>
            </a:pPr>
            <a:r>
              <a:rPr lang="en"/>
              <a:t>If we adjust CTDI 100 dose levels to account for the fact </a:t>
            </a:r>
            <a:r>
              <a:rPr lang="en">
                <a:solidFill>
                  <a:schemeClr val="dk1"/>
                </a:solidFill>
              </a:rPr>
              <a:t>that dose levels are typically higher at the periphery of the scan area than at the center, we get </a:t>
            </a:r>
            <a:r>
              <a:rPr lang="en"/>
              <a:t>the </a:t>
            </a:r>
            <a:r>
              <a:rPr lang="en"/>
              <a:t>CTDIw value.</a:t>
            </a:r>
            <a:endParaRPr/>
          </a:p>
          <a:p>
            <a:pPr indent="0" lvl="0" marL="0" rtl="0" algn="l">
              <a:lnSpc>
                <a:spcPct val="115000"/>
              </a:lnSpc>
              <a:spcBef>
                <a:spcPts val="1200"/>
              </a:spcBef>
              <a:spcAft>
                <a:spcPts val="0"/>
              </a:spcAft>
              <a:buNone/>
            </a:pPr>
            <a:r>
              <a:rPr lang="en"/>
              <a:t>Finally, </a:t>
            </a:r>
            <a:r>
              <a:rPr lang="en">
                <a:solidFill>
                  <a:schemeClr val="dk1"/>
                </a:solidFill>
              </a:rPr>
              <a:t>considering the distance between each slice and adjusting for variations in pitch gives us </a:t>
            </a:r>
            <a:r>
              <a:rPr lang="en"/>
              <a:t>CTDIvol which provides a more accurate dose measurement for continuous, overlapping scans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en"/>
              <a:t>The product of CTDI volume and the entire scan length gives us a new metric called the dose length product or dlp which measures the total radiation dose </a:t>
            </a:r>
            <a:r>
              <a:rPr lang="en">
                <a:solidFill>
                  <a:schemeClr val="dk1"/>
                </a:solidFill>
              </a:rPr>
              <a:t>delivered across the entire scanned area</a:t>
            </a:r>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0ef825ae7c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0ef825ae7c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Although they have been widely adopted clinical dose metrics have some </a:t>
            </a:r>
            <a:r>
              <a:rPr lang="en">
                <a:solidFill>
                  <a:schemeClr val="dk1"/>
                </a:solidFill>
              </a:rPr>
              <a:t>limitations</a:t>
            </a:r>
            <a:r>
              <a:rPr lang="en">
                <a:solidFill>
                  <a:schemeClr val="dk1"/>
                </a:solidFill>
              </a:rPr>
              <a:t>, which </a:t>
            </a:r>
            <a:r>
              <a:rPr lang="en">
                <a:solidFill>
                  <a:schemeClr val="dk1"/>
                </a:solidFill>
              </a:rPr>
              <a:t>probabilistic</a:t>
            </a:r>
            <a:r>
              <a:rPr lang="en">
                <a:solidFill>
                  <a:schemeClr val="dk1"/>
                </a:solidFill>
              </a:rPr>
              <a:t> simulations like monte carlo simulations can help overcome.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CTDI and DLP are standardized metrics based on average patient models which means that doses may be incorrectly estimated for patients whose body types differ from the norm.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Monte Carlo simulations on the other hand, can utilize unique anatomical and tissue variations across patients, which allows for patient specific modeling</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CTDI and DLP offer a limited view of dose distribution within the body, since they fail to capture variations across individual tissues and organs.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Monte Carlo Simulations generate a probability distribution of dose values for tissue categories and also map radiation distribution throughout the scanned region, not just at the surface. Both these features result in a better distribution profile.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CTDI and DLP have limited ability to predict patient-specific risk, since they do not account for the varying </a:t>
            </a:r>
            <a:r>
              <a:rPr b="1" lang="en">
                <a:solidFill>
                  <a:schemeClr val="dk1"/>
                </a:solidFill>
              </a:rPr>
              <a:t>sensitivities</a:t>
            </a:r>
            <a:r>
              <a:rPr lang="en">
                <a:solidFill>
                  <a:schemeClr val="dk1"/>
                </a:solidFill>
              </a:rPr>
              <a:t> of patients to radiation or cumulative exposure over time.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Monte Carlo Simulations can be repeated over time and combined to provide a cumulative dose profile, which gives a good estimate of evolving patient-specific risk.</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Finally, CTDI and DLP measurements do not reflect potential dose variations caused by patient motion, and may underestimate or overestimate the true dose for helical and multi-slice scans.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Monte Carlo simulations provide a more realistic estimation of dose exposure across multiple scanning planes and paths</a:t>
            </a:r>
            <a:endParaRPr>
              <a:solidFill>
                <a:schemeClr val="dk1"/>
              </a:solidFill>
            </a:endParaRPr>
          </a:p>
          <a:p>
            <a:pPr indent="0" lvl="0" marL="0" rtl="0" algn="l">
              <a:lnSpc>
                <a:spcPct val="115000"/>
              </a:lnSpc>
              <a:spcBef>
                <a:spcPts val="1200"/>
              </a:spcBef>
              <a:spcAft>
                <a:spcPts val="1200"/>
              </a:spcAft>
              <a:buNone/>
            </a:pPr>
            <a:r>
              <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0fb53874b3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0fb53874b3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r>
              <a:rPr lang="en">
                <a:solidFill>
                  <a:schemeClr val="dk1"/>
                </a:solidFill>
              </a:rPr>
              <a:t>Next, we move on to photon transport. Here, we're looking at how these photons move through the body and interact with tissues. The attenuation model, I=I0e−μxI=I0​e−μx, describes how the intensity of the photon beam decreases as it passes through tissues. The μμ represents the attenuation coefficient, which varies based on the type of tissue—like bone, muscle, or fat—and the energy of the photon.</a:t>
            </a:r>
            <a:endParaRPr sz="13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123536c90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123536c90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chemeClr val="dk1"/>
              </a:buClr>
              <a:buSzPts val="1100"/>
              <a:buFont typeface="Karla"/>
              <a:buChar char="●"/>
            </a:pPr>
            <a:r>
              <a:rPr b="1" lang="en">
                <a:solidFill>
                  <a:schemeClr val="dk1"/>
                </a:solidFill>
              </a:rPr>
              <a:t>Pitch: </a:t>
            </a:r>
            <a:r>
              <a:rPr lang="en">
                <a:solidFill>
                  <a:schemeClr val="dk1"/>
                </a:solidFill>
              </a:rPr>
              <a:t> how fast the table moves through the CT scanner relative to the width of the x-ray beam.</a:t>
            </a:r>
            <a:endParaRPr b="1">
              <a:solidFill>
                <a:schemeClr val="dk1"/>
              </a:solidFill>
            </a:endParaRPr>
          </a:p>
          <a:p>
            <a:pPr indent="-298450" lvl="1" marL="914400" rtl="0" algn="just">
              <a:lnSpc>
                <a:spcPct val="115000"/>
              </a:lnSpc>
              <a:spcBef>
                <a:spcPts val="0"/>
              </a:spcBef>
              <a:spcAft>
                <a:spcPts val="0"/>
              </a:spcAft>
              <a:buClr>
                <a:schemeClr val="dk1"/>
              </a:buClr>
              <a:buSzPts val="1100"/>
              <a:buFont typeface="Arial"/>
              <a:buChar char="○"/>
            </a:pPr>
            <a:r>
              <a:rPr lang="en">
                <a:solidFill>
                  <a:schemeClr val="dk1"/>
                </a:solidFill>
              </a:rPr>
              <a:t>P &lt;1: Higher dose, better image resolution </a:t>
            </a:r>
            <a:endParaRPr>
              <a:solidFill>
                <a:schemeClr val="dk1"/>
              </a:solidFill>
            </a:endParaRPr>
          </a:p>
          <a:p>
            <a:pPr indent="-298450" lvl="1" marL="914400" rtl="0" algn="just">
              <a:lnSpc>
                <a:spcPct val="115000"/>
              </a:lnSpc>
              <a:spcBef>
                <a:spcPts val="0"/>
              </a:spcBef>
              <a:spcAft>
                <a:spcPts val="0"/>
              </a:spcAft>
              <a:buClr>
                <a:schemeClr val="dk1"/>
              </a:buClr>
              <a:buSzPts val="1100"/>
              <a:buFont typeface="Arial"/>
              <a:buChar char="○"/>
            </a:pPr>
            <a:r>
              <a:rPr lang="en">
                <a:solidFill>
                  <a:schemeClr val="dk1"/>
                </a:solidFill>
              </a:rPr>
              <a:t>P &gt; 1: Lower dose, but potential for decreased image quality </a:t>
            </a:r>
            <a:endParaRPr>
              <a:solidFill>
                <a:schemeClr val="dk1"/>
              </a:solidFill>
            </a:endParaRPr>
          </a:p>
          <a:p>
            <a:pPr indent="-298450" lvl="1" marL="914400" rtl="0" algn="just">
              <a:lnSpc>
                <a:spcPct val="115000"/>
              </a:lnSpc>
              <a:spcBef>
                <a:spcPts val="0"/>
              </a:spcBef>
              <a:spcAft>
                <a:spcPts val="0"/>
              </a:spcAft>
              <a:buClr>
                <a:schemeClr val="dk1"/>
              </a:buClr>
              <a:buSzPts val="1100"/>
              <a:buFont typeface="Arial"/>
              <a:buChar char="○"/>
            </a:pPr>
            <a:r>
              <a:t/>
            </a:r>
            <a:endParaRPr>
              <a:solidFill>
                <a:schemeClr val="dk1"/>
              </a:solidFill>
            </a:endParaRPr>
          </a:p>
          <a:p>
            <a:pPr indent="-298450" lvl="0" marL="457200" rtl="0" algn="just">
              <a:lnSpc>
                <a:spcPct val="115000"/>
              </a:lnSpc>
              <a:spcBef>
                <a:spcPts val="0"/>
              </a:spcBef>
              <a:spcAft>
                <a:spcPts val="0"/>
              </a:spcAft>
              <a:buClr>
                <a:schemeClr val="dk1"/>
              </a:buClr>
              <a:buSzPts val="1100"/>
              <a:buFont typeface="Karla"/>
              <a:buChar char="●"/>
            </a:pPr>
            <a:r>
              <a:rPr b="1" lang="en">
                <a:solidFill>
                  <a:schemeClr val="dk1"/>
                </a:solidFill>
              </a:rPr>
              <a:t>Rotation time: </a:t>
            </a:r>
            <a:r>
              <a:rPr lang="en">
                <a:solidFill>
                  <a:schemeClr val="dk1"/>
                </a:solidFill>
              </a:rPr>
              <a:t> time taken for </a:t>
            </a:r>
            <a:r>
              <a:rPr b="1" lang="en">
                <a:solidFill>
                  <a:schemeClr val="dk1"/>
                </a:solidFill>
              </a:rPr>
              <a:t>x-ray tube and detectors</a:t>
            </a:r>
            <a:r>
              <a:rPr lang="en">
                <a:solidFill>
                  <a:schemeClr val="dk1"/>
                </a:solidFill>
              </a:rPr>
              <a:t> to complete </a:t>
            </a:r>
            <a:r>
              <a:rPr b="1" lang="en">
                <a:solidFill>
                  <a:schemeClr val="dk1"/>
                </a:solidFill>
              </a:rPr>
              <a:t>one full rotation</a:t>
            </a:r>
            <a:r>
              <a:rPr lang="en">
                <a:solidFill>
                  <a:schemeClr val="dk1"/>
                </a:solidFill>
              </a:rPr>
              <a:t> around the patient</a:t>
            </a:r>
            <a:endParaRPr b="1">
              <a:solidFill>
                <a:schemeClr val="dk1"/>
              </a:solidFill>
            </a:endParaRPr>
          </a:p>
          <a:p>
            <a:pPr indent="-298450" lvl="1" marL="914400" rtl="0" algn="just">
              <a:lnSpc>
                <a:spcPct val="115000"/>
              </a:lnSpc>
              <a:spcBef>
                <a:spcPts val="0"/>
              </a:spcBef>
              <a:spcAft>
                <a:spcPts val="0"/>
              </a:spcAft>
              <a:buClr>
                <a:schemeClr val="dk1"/>
              </a:buClr>
              <a:buSzPts val="1100"/>
              <a:buFont typeface="Arial"/>
              <a:buChar char="○"/>
            </a:pPr>
            <a:r>
              <a:rPr lang="en">
                <a:solidFill>
                  <a:schemeClr val="dk1"/>
                </a:solidFill>
              </a:rPr>
              <a:t>For fixed tube current, if rotation time is increased, dose increases</a:t>
            </a:r>
            <a:endParaRPr>
              <a:solidFill>
                <a:schemeClr val="dk1"/>
              </a:solidFill>
            </a:endParaRPr>
          </a:p>
          <a:p>
            <a:pPr indent="-298450" lvl="1" marL="914400" rtl="0" algn="just">
              <a:lnSpc>
                <a:spcPct val="115000"/>
              </a:lnSpc>
              <a:spcBef>
                <a:spcPts val="0"/>
              </a:spcBef>
              <a:spcAft>
                <a:spcPts val="0"/>
              </a:spcAft>
              <a:buClr>
                <a:schemeClr val="dk1"/>
              </a:buClr>
              <a:buSzPts val="1100"/>
              <a:buFont typeface="Arial"/>
              <a:buChar char="○"/>
            </a:pPr>
            <a:r>
              <a:rPr lang="en">
                <a:solidFill>
                  <a:schemeClr val="dk1"/>
                </a:solidFill>
              </a:rPr>
              <a:t>Shorter rotation time, dose is reduced</a:t>
            </a:r>
            <a:endParaRPr>
              <a:solidFill>
                <a:schemeClr val="dk1"/>
              </a:solidFill>
            </a:endParaRPr>
          </a:p>
          <a:p>
            <a:pPr indent="-298450" lvl="0" marL="457200" rtl="0" algn="just">
              <a:lnSpc>
                <a:spcPct val="115000"/>
              </a:lnSpc>
              <a:spcBef>
                <a:spcPts val="0"/>
              </a:spcBef>
              <a:spcAft>
                <a:spcPts val="0"/>
              </a:spcAft>
              <a:buClr>
                <a:schemeClr val="dk1"/>
              </a:buClr>
              <a:buSzPts val="1100"/>
              <a:buFont typeface="Arial"/>
              <a:buChar char="●"/>
            </a:pPr>
            <a:r>
              <a:rPr b="1" lang="en">
                <a:solidFill>
                  <a:schemeClr val="dk1"/>
                </a:solidFill>
              </a:rPr>
              <a:t>X-ray Tube voltage (kVp)</a:t>
            </a:r>
            <a:endParaRPr b="1">
              <a:solidFill>
                <a:schemeClr val="dk1"/>
              </a:solidFill>
            </a:endParaRPr>
          </a:p>
          <a:p>
            <a:pPr indent="-298450" lvl="1" marL="914400" rtl="0" algn="just">
              <a:lnSpc>
                <a:spcPct val="115000"/>
              </a:lnSpc>
              <a:spcBef>
                <a:spcPts val="0"/>
              </a:spcBef>
              <a:spcAft>
                <a:spcPts val="0"/>
              </a:spcAft>
              <a:buClr>
                <a:schemeClr val="dk1"/>
              </a:buClr>
              <a:buSzPts val="1100"/>
              <a:buFont typeface="Arial"/>
              <a:buChar char="○"/>
            </a:pPr>
            <a:r>
              <a:rPr lang="en">
                <a:solidFill>
                  <a:schemeClr val="dk1"/>
                </a:solidFill>
              </a:rPr>
              <a:t>Controls the energy of the X-ray photon. Higher tube voltage increases photon energy, which impacts attenuation characteristics and dose distribution</a:t>
            </a:r>
            <a:endParaRPr>
              <a:solidFill>
                <a:schemeClr val="dk1"/>
              </a:solidFill>
            </a:endParaRPr>
          </a:p>
          <a:p>
            <a:pPr indent="-298450" lvl="0" marL="457200" rtl="0" algn="just">
              <a:lnSpc>
                <a:spcPct val="115000"/>
              </a:lnSpc>
              <a:spcBef>
                <a:spcPts val="0"/>
              </a:spcBef>
              <a:spcAft>
                <a:spcPts val="0"/>
              </a:spcAft>
              <a:buClr>
                <a:schemeClr val="dk1"/>
              </a:buClr>
              <a:buSzPts val="1100"/>
              <a:buFont typeface="Karla"/>
              <a:buChar char="●"/>
            </a:pPr>
            <a:r>
              <a:rPr b="1" lang="en">
                <a:solidFill>
                  <a:schemeClr val="dk1"/>
                </a:solidFill>
              </a:rPr>
              <a:t>Source to image distance (SID): </a:t>
            </a:r>
            <a:r>
              <a:rPr lang="en">
                <a:solidFill>
                  <a:srgbClr val="0B121F"/>
                </a:solidFill>
              </a:rPr>
              <a:t>The distance between the X-ray tube and the detector</a:t>
            </a:r>
            <a:endParaRPr>
              <a:solidFill>
                <a:schemeClr val="dk1"/>
              </a:solidFill>
            </a:endParaRPr>
          </a:p>
          <a:p>
            <a:pPr indent="0" lvl="0" marL="0" rtl="0" algn="just">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15727a11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15727a11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a:solidFill>
                  <a:schemeClr val="dk1"/>
                </a:solidFill>
              </a:rPr>
              <a:t>Tube Current Modulation (TCM)</a:t>
            </a:r>
            <a:endParaRPr b="1">
              <a:solidFill>
                <a:schemeClr val="dk1"/>
              </a:solidFill>
            </a:endParaRPr>
          </a:p>
          <a:p>
            <a:pPr indent="-298450" lvl="0" marL="457200" rtl="0" algn="just">
              <a:lnSpc>
                <a:spcPct val="115000"/>
              </a:lnSpc>
              <a:spcBef>
                <a:spcPts val="1200"/>
              </a:spcBef>
              <a:spcAft>
                <a:spcPts val="0"/>
              </a:spcAft>
              <a:buClr>
                <a:schemeClr val="dk1"/>
              </a:buClr>
              <a:buSzPts val="1100"/>
              <a:buFont typeface="Arial"/>
              <a:buChar char="●"/>
            </a:pPr>
            <a:r>
              <a:rPr lang="en">
                <a:solidFill>
                  <a:schemeClr val="dk1"/>
                </a:solidFill>
              </a:rPr>
              <a:t>Adjusts the X-ray tube current based on the patient’s anatomy to balance image quality and dose</a:t>
            </a:r>
            <a:endParaRPr>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b="1" lang="en">
                <a:solidFill>
                  <a:schemeClr val="dk1"/>
                </a:solidFill>
              </a:rPr>
              <a:t>Physical filters </a:t>
            </a:r>
            <a:endParaRPr b="1">
              <a:solidFill>
                <a:schemeClr val="dk1"/>
              </a:solidFill>
            </a:endParaRPr>
          </a:p>
          <a:p>
            <a:pPr indent="-298450" lvl="0" marL="457200" rtl="0" algn="just">
              <a:lnSpc>
                <a:spcPct val="115000"/>
              </a:lnSpc>
              <a:spcBef>
                <a:spcPts val="1200"/>
              </a:spcBef>
              <a:spcAft>
                <a:spcPts val="0"/>
              </a:spcAft>
              <a:buClr>
                <a:schemeClr val="dk1"/>
              </a:buClr>
              <a:buSzPts val="1100"/>
              <a:buFont typeface="Arial"/>
              <a:buChar char="●"/>
            </a:pPr>
            <a:r>
              <a:rPr lang="en">
                <a:solidFill>
                  <a:schemeClr val="dk1"/>
                </a:solidFill>
              </a:rPr>
              <a:t>Specifically shaped filters that are used to shape the x-ray beam → reduce the intensity of X-rays at the periphery of the patient </a:t>
            </a:r>
            <a:endParaRPr>
              <a:solidFill>
                <a:schemeClr val="dk1"/>
              </a:solidFill>
            </a:endParaRPr>
          </a:p>
          <a:p>
            <a:pPr indent="-298450" lvl="1" marL="914400" rtl="0" algn="just">
              <a:lnSpc>
                <a:spcPct val="115000"/>
              </a:lnSpc>
              <a:spcBef>
                <a:spcPts val="0"/>
              </a:spcBef>
              <a:spcAft>
                <a:spcPts val="0"/>
              </a:spcAft>
              <a:buClr>
                <a:schemeClr val="dk1"/>
              </a:buClr>
              <a:buSzPts val="1100"/>
              <a:buFont typeface="Arial"/>
              <a:buChar char="○"/>
            </a:pPr>
            <a:r>
              <a:rPr lang="en">
                <a:solidFill>
                  <a:schemeClr val="dk1"/>
                </a:solidFill>
              </a:rPr>
              <a:t>Bowtie filter</a:t>
            </a:r>
            <a:endParaRPr>
              <a:solidFill>
                <a:schemeClr val="dk1"/>
              </a:solidFill>
            </a:endParaRPr>
          </a:p>
          <a:p>
            <a:pPr indent="-298450" lvl="1" marL="914400" rtl="0" algn="just">
              <a:lnSpc>
                <a:spcPct val="115000"/>
              </a:lnSpc>
              <a:spcBef>
                <a:spcPts val="0"/>
              </a:spcBef>
              <a:spcAft>
                <a:spcPts val="0"/>
              </a:spcAft>
              <a:buClr>
                <a:schemeClr val="dk1"/>
              </a:buClr>
              <a:buSzPts val="1100"/>
              <a:buFont typeface="Arial"/>
              <a:buChar char="○"/>
            </a:pPr>
            <a:r>
              <a:rPr lang="en">
                <a:solidFill>
                  <a:schemeClr val="dk1"/>
                </a:solidFill>
              </a:rPr>
              <a:t>Bismuth shielding</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0ef825ae7c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0ef825ae7c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based on this knowledge, we tried to code a very basic monte carlo simulation. The dataset we used is of 24 pregnant women with different gestation periods ranging from 5-36 weeks. The dataset had all these details like scanner properties, patient information, exam specifications and their MC simulation parameters. For our simulations we assumed the same helical CT scanner with 0.5 s rotation time and </a:t>
            </a:r>
            <a:r>
              <a:rPr lang="en"/>
              <a:t>pitch</a:t>
            </a:r>
            <a:r>
              <a:rPr lang="en"/>
              <a:t> of 1 with ~19 mm nominal beam collimation.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22375" y="1163273"/>
            <a:ext cx="4122300" cy="2311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2375" y="3535633"/>
            <a:ext cx="4122300" cy="444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sp>
        <p:nvSpPr>
          <p:cNvPr id="61" name="Google Shape;61;p11"/>
          <p:cNvSpPr txBox="1"/>
          <p:nvPr>
            <p:ph hasCustomPrompt="1" type="title"/>
          </p:nvPr>
        </p:nvSpPr>
        <p:spPr>
          <a:xfrm>
            <a:off x="722445" y="1986725"/>
            <a:ext cx="4866600" cy="11052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2" name="Google Shape;62;p11"/>
          <p:cNvSpPr txBox="1"/>
          <p:nvPr>
            <p:ph idx="1" type="subTitle"/>
          </p:nvPr>
        </p:nvSpPr>
        <p:spPr>
          <a:xfrm>
            <a:off x="722418" y="3138250"/>
            <a:ext cx="4866600" cy="979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3" name="Shape 6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4" name="Shape 64"/>
        <p:cNvGrpSpPr/>
        <p:nvPr/>
      </p:nvGrpSpPr>
      <p:grpSpPr>
        <a:xfrm>
          <a:off x="0" y="0"/>
          <a:ext cx="0" cy="0"/>
          <a:chOff x="0" y="0"/>
          <a:chExt cx="0" cy="0"/>
        </a:xfrm>
      </p:grpSpPr>
      <p:sp>
        <p:nvSpPr>
          <p:cNvPr id="65" name="Google Shape;65;p1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6" name="Google Shape;66;p13"/>
          <p:cNvSpPr txBox="1"/>
          <p:nvPr>
            <p:ph hasCustomPrompt="1" idx="2" type="title"/>
          </p:nvPr>
        </p:nvSpPr>
        <p:spPr>
          <a:xfrm>
            <a:off x="737825" y="1428675"/>
            <a:ext cx="676200" cy="369000"/>
          </a:xfrm>
          <a:prstGeom prst="rect">
            <a:avLst/>
          </a:prstGeom>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7" name="Google Shape;67;p13"/>
          <p:cNvSpPr txBox="1"/>
          <p:nvPr>
            <p:ph hasCustomPrompt="1" idx="3" type="title"/>
          </p:nvPr>
        </p:nvSpPr>
        <p:spPr>
          <a:xfrm>
            <a:off x="737825" y="2277437"/>
            <a:ext cx="676200" cy="3690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8" name="Google Shape;68;p13"/>
          <p:cNvSpPr txBox="1"/>
          <p:nvPr>
            <p:ph hasCustomPrompt="1" idx="4" type="title"/>
          </p:nvPr>
        </p:nvSpPr>
        <p:spPr>
          <a:xfrm>
            <a:off x="737825" y="3126200"/>
            <a:ext cx="676200" cy="3690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9" name="Google Shape;69;p13"/>
          <p:cNvSpPr txBox="1"/>
          <p:nvPr>
            <p:ph hasCustomPrompt="1" idx="5" type="title"/>
          </p:nvPr>
        </p:nvSpPr>
        <p:spPr>
          <a:xfrm>
            <a:off x="737825" y="3974962"/>
            <a:ext cx="676200" cy="3690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0" name="Google Shape;70;p13"/>
          <p:cNvSpPr txBox="1"/>
          <p:nvPr>
            <p:ph idx="1" type="subTitle"/>
          </p:nvPr>
        </p:nvSpPr>
        <p:spPr>
          <a:xfrm>
            <a:off x="1414034" y="1276261"/>
            <a:ext cx="6992100" cy="415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sp>
        <p:nvSpPr>
          <p:cNvPr id="71" name="Google Shape;71;p13"/>
          <p:cNvSpPr txBox="1"/>
          <p:nvPr>
            <p:ph idx="6" type="subTitle"/>
          </p:nvPr>
        </p:nvSpPr>
        <p:spPr>
          <a:xfrm>
            <a:off x="1414025" y="2125007"/>
            <a:ext cx="6992100" cy="415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sp>
        <p:nvSpPr>
          <p:cNvPr id="72" name="Google Shape;72;p13"/>
          <p:cNvSpPr txBox="1"/>
          <p:nvPr>
            <p:ph idx="7" type="subTitle"/>
          </p:nvPr>
        </p:nvSpPr>
        <p:spPr>
          <a:xfrm>
            <a:off x="1414081" y="2973754"/>
            <a:ext cx="6992100" cy="415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sp>
        <p:nvSpPr>
          <p:cNvPr id="73" name="Google Shape;73;p13"/>
          <p:cNvSpPr txBox="1"/>
          <p:nvPr>
            <p:ph idx="8" type="subTitle"/>
          </p:nvPr>
        </p:nvSpPr>
        <p:spPr>
          <a:xfrm>
            <a:off x="1414048" y="3822500"/>
            <a:ext cx="6992100" cy="415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sp>
        <p:nvSpPr>
          <p:cNvPr id="74" name="Google Shape;74;p13"/>
          <p:cNvSpPr txBox="1"/>
          <p:nvPr>
            <p:ph idx="9" type="subTitle"/>
          </p:nvPr>
        </p:nvSpPr>
        <p:spPr>
          <a:xfrm>
            <a:off x="1414025" y="1580565"/>
            <a:ext cx="6992100" cy="369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5" name="Google Shape;75;p13"/>
          <p:cNvSpPr txBox="1"/>
          <p:nvPr>
            <p:ph idx="13" type="subTitle"/>
          </p:nvPr>
        </p:nvSpPr>
        <p:spPr>
          <a:xfrm>
            <a:off x="1414025" y="2429328"/>
            <a:ext cx="6992100" cy="369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6" name="Google Shape;76;p13"/>
          <p:cNvSpPr txBox="1"/>
          <p:nvPr>
            <p:ph idx="14" type="subTitle"/>
          </p:nvPr>
        </p:nvSpPr>
        <p:spPr>
          <a:xfrm>
            <a:off x="1414075" y="3278091"/>
            <a:ext cx="6992100" cy="369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15" type="subTitle"/>
          </p:nvPr>
        </p:nvSpPr>
        <p:spPr>
          <a:xfrm>
            <a:off x="1414050" y="4126853"/>
            <a:ext cx="6992100" cy="369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id="78" name="Google Shape;78;p13"/>
          <p:cNvPicPr preferRelativeResize="0"/>
          <p:nvPr/>
        </p:nvPicPr>
        <p:blipFill rotWithShape="1">
          <a:blip r:embed="rId2">
            <a:alphaModFix/>
          </a:blip>
          <a:srcRect b="1672" l="0" r="0" t="2220"/>
          <a:stretch/>
        </p:blipFill>
        <p:spPr>
          <a:xfrm>
            <a:off x="8295700" y="2745950"/>
            <a:ext cx="1252075" cy="2397550"/>
          </a:xfrm>
          <a:prstGeom prst="rect">
            <a:avLst/>
          </a:prstGeom>
          <a:noFill/>
          <a:ln>
            <a:noFill/>
          </a:ln>
        </p:spPr>
      </p:pic>
      <p:pic>
        <p:nvPicPr>
          <p:cNvPr id="79" name="Google Shape;79;p13"/>
          <p:cNvPicPr preferRelativeResize="0"/>
          <p:nvPr/>
        </p:nvPicPr>
        <p:blipFill>
          <a:blip r:embed="rId3">
            <a:alphaModFix/>
          </a:blip>
          <a:stretch>
            <a:fillRect/>
          </a:stretch>
        </p:blipFill>
        <p:spPr>
          <a:xfrm flipH="1">
            <a:off x="0" y="4914900"/>
            <a:ext cx="3933302" cy="22300"/>
          </a:xfrm>
          <a:prstGeom prst="rect">
            <a:avLst/>
          </a:prstGeom>
          <a:noFill/>
          <a:ln>
            <a:noFill/>
          </a:ln>
        </p:spPr>
      </p:pic>
      <p:grpSp>
        <p:nvGrpSpPr>
          <p:cNvPr id="80" name="Google Shape;80;p13"/>
          <p:cNvGrpSpPr/>
          <p:nvPr/>
        </p:nvGrpSpPr>
        <p:grpSpPr>
          <a:xfrm>
            <a:off x="8232039" y="160339"/>
            <a:ext cx="679338" cy="4734538"/>
            <a:chOff x="8232039" y="160339"/>
            <a:chExt cx="679338" cy="4734538"/>
          </a:xfrm>
        </p:grpSpPr>
        <p:pic>
          <p:nvPicPr>
            <p:cNvPr id="81" name="Google Shape;81;p13"/>
            <p:cNvPicPr preferRelativeResize="0"/>
            <p:nvPr/>
          </p:nvPicPr>
          <p:blipFill>
            <a:blip r:embed="rId4">
              <a:alphaModFix/>
            </a:blip>
            <a:stretch>
              <a:fillRect/>
            </a:stretch>
          </p:blipFill>
          <p:spPr>
            <a:xfrm flipH="1" rot="5400000">
              <a:off x="8522289" y="150400"/>
              <a:ext cx="379149" cy="399027"/>
            </a:xfrm>
            <a:prstGeom prst="rect">
              <a:avLst/>
            </a:prstGeom>
            <a:noFill/>
            <a:ln>
              <a:noFill/>
            </a:ln>
          </p:spPr>
        </p:pic>
        <p:pic>
          <p:nvPicPr>
            <p:cNvPr id="82" name="Google Shape;82;p13"/>
            <p:cNvPicPr preferRelativeResize="0"/>
            <p:nvPr/>
          </p:nvPicPr>
          <p:blipFill>
            <a:blip r:embed="rId4">
              <a:alphaModFix/>
            </a:blip>
            <a:stretch>
              <a:fillRect/>
            </a:stretch>
          </p:blipFill>
          <p:spPr>
            <a:xfrm flipH="1" rot="10800000">
              <a:off x="8232039" y="4495850"/>
              <a:ext cx="379149" cy="399027"/>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83" name="Shape 83"/>
        <p:cNvGrpSpPr/>
        <p:nvPr/>
      </p:nvGrpSpPr>
      <p:grpSpPr>
        <a:xfrm>
          <a:off x="0" y="0"/>
          <a:ext cx="0" cy="0"/>
          <a:chOff x="0" y="0"/>
          <a:chExt cx="0" cy="0"/>
        </a:xfrm>
      </p:grpSpPr>
      <p:sp>
        <p:nvSpPr>
          <p:cNvPr id="84" name="Google Shape;84;p1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5" name="Google Shape;85;p14"/>
          <p:cNvPicPr preferRelativeResize="0"/>
          <p:nvPr/>
        </p:nvPicPr>
        <p:blipFill>
          <a:blip r:embed="rId2">
            <a:alphaModFix/>
          </a:blip>
          <a:stretch>
            <a:fillRect/>
          </a:stretch>
        </p:blipFill>
        <p:spPr>
          <a:xfrm>
            <a:off x="5210700" y="4914900"/>
            <a:ext cx="3933302" cy="22300"/>
          </a:xfrm>
          <a:prstGeom prst="rect">
            <a:avLst/>
          </a:prstGeom>
          <a:noFill/>
          <a:ln>
            <a:noFill/>
          </a:ln>
        </p:spPr>
      </p:pic>
      <p:pic>
        <p:nvPicPr>
          <p:cNvPr id="86" name="Google Shape;86;p14"/>
          <p:cNvPicPr preferRelativeResize="0"/>
          <p:nvPr/>
        </p:nvPicPr>
        <p:blipFill>
          <a:blip r:embed="rId3">
            <a:alphaModFix/>
          </a:blip>
          <a:stretch>
            <a:fillRect/>
          </a:stretch>
        </p:blipFill>
        <p:spPr>
          <a:xfrm flipH="1" rot="5400000">
            <a:off x="199564" y="150400"/>
            <a:ext cx="379149" cy="39902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87" name="Shape 87"/>
        <p:cNvGrpSpPr/>
        <p:nvPr/>
      </p:nvGrpSpPr>
      <p:grpSpPr>
        <a:xfrm>
          <a:off x="0" y="0"/>
          <a:ext cx="0" cy="0"/>
          <a:chOff x="0" y="0"/>
          <a:chExt cx="0" cy="0"/>
        </a:xfrm>
      </p:grpSpPr>
      <p:sp>
        <p:nvSpPr>
          <p:cNvPr id="88" name="Google Shape;88;p1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9" name="Google Shape;89;p15"/>
          <p:cNvPicPr preferRelativeResize="0"/>
          <p:nvPr/>
        </p:nvPicPr>
        <p:blipFill>
          <a:blip r:embed="rId2">
            <a:alphaModFix/>
          </a:blip>
          <a:stretch>
            <a:fillRect/>
          </a:stretch>
        </p:blipFill>
        <p:spPr>
          <a:xfrm flipH="1">
            <a:off x="0" y="4914900"/>
            <a:ext cx="3933302" cy="22300"/>
          </a:xfrm>
          <a:prstGeom prst="rect">
            <a:avLst/>
          </a:prstGeom>
          <a:noFill/>
          <a:ln>
            <a:noFill/>
          </a:ln>
        </p:spPr>
      </p:pic>
      <p:pic>
        <p:nvPicPr>
          <p:cNvPr id="90" name="Google Shape;90;p15"/>
          <p:cNvPicPr preferRelativeResize="0"/>
          <p:nvPr/>
        </p:nvPicPr>
        <p:blipFill>
          <a:blip r:embed="rId3">
            <a:alphaModFix/>
          </a:blip>
          <a:stretch>
            <a:fillRect/>
          </a:stretch>
        </p:blipFill>
        <p:spPr>
          <a:xfrm flipH="1" rot="5400000">
            <a:off x="8522289" y="4214900"/>
            <a:ext cx="379149" cy="39902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91" name="Shape 91"/>
        <p:cNvGrpSpPr/>
        <p:nvPr/>
      </p:nvGrpSpPr>
      <p:grpSpPr>
        <a:xfrm>
          <a:off x="0" y="0"/>
          <a:ext cx="0" cy="0"/>
          <a:chOff x="0" y="0"/>
          <a:chExt cx="0" cy="0"/>
        </a:xfrm>
      </p:grpSpPr>
      <p:sp>
        <p:nvSpPr>
          <p:cNvPr id="92" name="Google Shape;92;p1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16"/>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pic>
        <p:nvPicPr>
          <p:cNvPr id="94" name="Google Shape;94;p16"/>
          <p:cNvPicPr preferRelativeResize="0"/>
          <p:nvPr/>
        </p:nvPicPr>
        <p:blipFill>
          <a:blip r:embed="rId2">
            <a:alphaModFix/>
          </a:blip>
          <a:stretch>
            <a:fillRect/>
          </a:stretch>
        </p:blipFill>
        <p:spPr>
          <a:xfrm>
            <a:off x="5210700" y="4914900"/>
            <a:ext cx="3933302" cy="22300"/>
          </a:xfrm>
          <a:prstGeom prst="rect">
            <a:avLst/>
          </a:prstGeom>
          <a:noFill/>
          <a:ln>
            <a:noFill/>
          </a:ln>
        </p:spPr>
      </p:pic>
      <p:grpSp>
        <p:nvGrpSpPr>
          <p:cNvPr id="95" name="Google Shape;95;p16"/>
          <p:cNvGrpSpPr/>
          <p:nvPr/>
        </p:nvGrpSpPr>
        <p:grpSpPr>
          <a:xfrm>
            <a:off x="199564" y="150400"/>
            <a:ext cx="8621088" cy="399027"/>
            <a:chOff x="199564" y="150400"/>
            <a:chExt cx="8621088" cy="399027"/>
          </a:xfrm>
        </p:grpSpPr>
        <p:pic>
          <p:nvPicPr>
            <p:cNvPr id="96" name="Google Shape;96;p16"/>
            <p:cNvPicPr preferRelativeResize="0"/>
            <p:nvPr/>
          </p:nvPicPr>
          <p:blipFill>
            <a:blip r:embed="rId3">
              <a:alphaModFix/>
            </a:blip>
            <a:stretch>
              <a:fillRect/>
            </a:stretch>
          </p:blipFill>
          <p:spPr>
            <a:xfrm flipH="1">
              <a:off x="199564" y="150400"/>
              <a:ext cx="379149" cy="399027"/>
            </a:xfrm>
            <a:prstGeom prst="rect">
              <a:avLst/>
            </a:prstGeom>
            <a:noFill/>
            <a:ln>
              <a:noFill/>
            </a:ln>
          </p:spPr>
        </p:pic>
        <p:pic>
          <p:nvPicPr>
            <p:cNvPr id="97" name="Google Shape;97;p16"/>
            <p:cNvPicPr preferRelativeResize="0"/>
            <p:nvPr/>
          </p:nvPicPr>
          <p:blipFill>
            <a:blip r:embed="rId3">
              <a:alphaModFix/>
            </a:blip>
            <a:stretch>
              <a:fillRect/>
            </a:stretch>
          </p:blipFill>
          <p:spPr>
            <a:xfrm flipH="1" rot="5400000">
              <a:off x="8431564" y="150400"/>
              <a:ext cx="379149" cy="399027"/>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spTree>
      <p:nvGrpSpPr>
        <p:cNvPr id="98" name="Shape 98"/>
        <p:cNvGrpSpPr/>
        <p:nvPr/>
      </p:nvGrpSpPr>
      <p:grpSpPr>
        <a:xfrm>
          <a:off x="0" y="0"/>
          <a:ext cx="0" cy="0"/>
          <a:chOff x="0" y="0"/>
          <a:chExt cx="0" cy="0"/>
        </a:xfrm>
      </p:grpSpPr>
      <p:sp>
        <p:nvSpPr>
          <p:cNvPr id="99" name="Google Shape;99;p1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0" name="Google Shape;100;p17"/>
          <p:cNvSpPr txBox="1"/>
          <p:nvPr>
            <p:ph idx="1" type="subTitle"/>
          </p:nvPr>
        </p:nvSpPr>
        <p:spPr>
          <a:xfrm>
            <a:off x="817225" y="2901825"/>
            <a:ext cx="3488700" cy="136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1" name="Google Shape;101;p17"/>
          <p:cNvSpPr txBox="1"/>
          <p:nvPr>
            <p:ph idx="2" type="subTitle"/>
          </p:nvPr>
        </p:nvSpPr>
        <p:spPr>
          <a:xfrm>
            <a:off x="4838075" y="2901825"/>
            <a:ext cx="3488700" cy="136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2" name="Google Shape;102;p17"/>
          <p:cNvSpPr txBox="1"/>
          <p:nvPr>
            <p:ph idx="3" type="subTitle"/>
          </p:nvPr>
        </p:nvSpPr>
        <p:spPr>
          <a:xfrm>
            <a:off x="817225" y="2299525"/>
            <a:ext cx="3488700" cy="706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sp>
        <p:nvSpPr>
          <p:cNvPr id="103" name="Google Shape;103;p17"/>
          <p:cNvSpPr txBox="1"/>
          <p:nvPr>
            <p:ph idx="4" type="subTitle"/>
          </p:nvPr>
        </p:nvSpPr>
        <p:spPr>
          <a:xfrm>
            <a:off x="4838075" y="2299525"/>
            <a:ext cx="3488700" cy="706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pic>
        <p:nvPicPr>
          <p:cNvPr id="104" name="Google Shape;104;p17"/>
          <p:cNvPicPr preferRelativeResize="0"/>
          <p:nvPr/>
        </p:nvPicPr>
        <p:blipFill>
          <a:blip r:embed="rId2">
            <a:alphaModFix/>
          </a:blip>
          <a:stretch>
            <a:fillRect/>
          </a:stretch>
        </p:blipFill>
        <p:spPr>
          <a:xfrm flipH="1">
            <a:off x="0" y="208300"/>
            <a:ext cx="3933302" cy="22300"/>
          </a:xfrm>
          <a:prstGeom prst="rect">
            <a:avLst/>
          </a:prstGeom>
          <a:noFill/>
          <a:ln>
            <a:noFill/>
          </a:ln>
        </p:spPr>
      </p:pic>
      <p:pic>
        <p:nvPicPr>
          <p:cNvPr id="105" name="Google Shape;105;p17"/>
          <p:cNvPicPr preferRelativeResize="0"/>
          <p:nvPr/>
        </p:nvPicPr>
        <p:blipFill>
          <a:blip r:embed="rId3">
            <a:alphaModFix/>
          </a:blip>
          <a:stretch>
            <a:fillRect/>
          </a:stretch>
        </p:blipFill>
        <p:spPr>
          <a:xfrm flipH="1" rot="-5400000">
            <a:off x="8586351" y="4404488"/>
            <a:ext cx="379149" cy="39902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06" name="Shape 106"/>
        <p:cNvGrpSpPr/>
        <p:nvPr/>
      </p:nvGrpSpPr>
      <p:grpSpPr>
        <a:xfrm>
          <a:off x="0" y="0"/>
          <a:ext cx="0" cy="0"/>
          <a:chOff x="0" y="0"/>
          <a:chExt cx="0" cy="0"/>
        </a:xfrm>
      </p:grpSpPr>
      <p:sp>
        <p:nvSpPr>
          <p:cNvPr id="107" name="Google Shape;107;p1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8" name="Google Shape;108;p18"/>
          <p:cNvSpPr txBox="1"/>
          <p:nvPr>
            <p:ph idx="1" type="subTitle"/>
          </p:nvPr>
        </p:nvSpPr>
        <p:spPr>
          <a:xfrm>
            <a:off x="711586" y="2719200"/>
            <a:ext cx="2536200" cy="182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 name="Google Shape;109;p18"/>
          <p:cNvSpPr txBox="1"/>
          <p:nvPr>
            <p:ph idx="2" type="subTitle"/>
          </p:nvPr>
        </p:nvSpPr>
        <p:spPr>
          <a:xfrm>
            <a:off x="711575" y="2107875"/>
            <a:ext cx="2536200" cy="715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sp>
        <p:nvSpPr>
          <p:cNvPr id="110" name="Google Shape;110;p18"/>
          <p:cNvSpPr txBox="1"/>
          <p:nvPr>
            <p:ph idx="3" type="subTitle"/>
          </p:nvPr>
        </p:nvSpPr>
        <p:spPr>
          <a:xfrm>
            <a:off x="3298486" y="2719200"/>
            <a:ext cx="2536200" cy="182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1" name="Google Shape;111;p18"/>
          <p:cNvSpPr txBox="1"/>
          <p:nvPr>
            <p:ph idx="4" type="subTitle"/>
          </p:nvPr>
        </p:nvSpPr>
        <p:spPr>
          <a:xfrm>
            <a:off x="3298475" y="2107875"/>
            <a:ext cx="2536200" cy="715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sp>
        <p:nvSpPr>
          <p:cNvPr id="112" name="Google Shape;112;p18"/>
          <p:cNvSpPr txBox="1"/>
          <p:nvPr>
            <p:ph idx="5" type="subTitle"/>
          </p:nvPr>
        </p:nvSpPr>
        <p:spPr>
          <a:xfrm>
            <a:off x="5885387" y="2719200"/>
            <a:ext cx="2536200" cy="182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3" name="Google Shape;113;p18"/>
          <p:cNvSpPr txBox="1"/>
          <p:nvPr>
            <p:ph idx="6" type="subTitle"/>
          </p:nvPr>
        </p:nvSpPr>
        <p:spPr>
          <a:xfrm>
            <a:off x="5885375" y="2107875"/>
            <a:ext cx="2536200" cy="715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pic>
        <p:nvPicPr>
          <p:cNvPr id="114" name="Google Shape;114;p18"/>
          <p:cNvPicPr preferRelativeResize="0"/>
          <p:nvPr/>
        </p:nvPicPr>
        <p:blipFill>
          <a:blip r:embed="rId2">
            <a:alphaModFix/>
          </a:blip>
          <a:stretch>
            <a:fillRect/>
          </a:stretch>
        </p:blipFill>
        <p:spPr>
          <a:xfrm>
            <a:off x="5210700" y="208300"/>
            <a:ext cx="3933302" cy="22300"/>
          </a:xfrm>
          <a:prstGeom prst="rect">
            <a:avLst/>
          </a:prstGeom>
          <a:noFill/>
          <a:ln>
            <a:noFill/>
          </a:ln>
        </p:spPr>
      </p:pic>
      <p:pic>
        <p:nvPicPr>
          <p:cNvPr id="115" name="Google Shape;115;p18"/>
          <p:cNvPicPr preferRelativeResize="0"/>
          <p:nvPr/>
        </p:nvPicPr>
        <p:blipFill>
          <a:blip r:embed="rId3">
            <a:alphaModFix/>
          </a:blip>
          <a:stretch>
            <a:fillRect/>
          </a:stretch>
        </p:blipFill>
        <p:spPr>
          <a:xfrm flipH="1" rot="10800000">
            <a:off x="221764" y="4404475"/>
            <a:ext cx="379149" cy="3990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16" name="Shape 116"/>
        <p:cNvGrpSpPr/>
        <p:nvPr/>
      </p:nvGrpSpPr>
      <p:grpSpPr>
        <a:xfrm>
          <a:off x="0" y="0"/>
          <a:ext cx="0" cy="0"/>
          <a:chOff x="0" y="0"/>
          <a:chExt cx="0" cy="0"/>
        </a:xfrm>
      </p:grpSpPr>
      <p:sp>
        <p:nvSpPr>
          <p:cNvPr id="117" name="Google Shape;117;p1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8" name="Google Shape;118;p19"/>
          <p:cNvSpPr txBox="1"/>
          <p:nvPr>
            <p:ph idx="1" type="subTitle"/>
          </p:nvPr>
        </p:nvSpPr>
        <p:spPr>
          <a:xfrm>
            <a:off x="722337" y="3539338"/>
            <a:ext cx="2492700" cy="1057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 name="Google Shape;119;p19"/>
          <p:cNvSpPr txBox="1"/>
          <p:nvPr>
            <p:ph idx="2" type="subTitle"/>
          </p:nvPr>
        </p:nvSpPr>
        <p:spPr>
          <a:xfrm>
            <a:off x="3325650" y="3539338"/>
            <a:ext cx="2492700" cy="1057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0" name="Google Shape;120;p19"/>
          <p:cNvSpPr txBox="1"/>
          <p:nvPr>
            <p:ph idx="3" type="subTitle"/>
          </p:nvPr>
        </p:nvSpPr>
        <p:spPr>
          <a:xfrm>
            <a:off x="5928963" y="3539338"/>
            <a:ext cx="2492700" cy="1057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1" name="Google Shape;121;p19"/>
          <p:cNvSpPr txBox="1"/>
          <p:nvPr>
            <p:ph idx="4" type="subTitle"/>
          </p:nvPr>
        </p:nvSpPr>
        <p:spPr>
          <a:xfrm>
            <a:off x="722337" y="2966782"/>
            <a:ext cx="2492700" cy="680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sp>
        <p:nvSpPr>
          <p:cNvPr id="122" name="Google Shape;122;p19"/>
          <p:cNvSpPr txBox="1"/>
          <p:nvPr>
            <p:ph idx="5" type="subTitle"/>
          </p:nvPr>
        </p:nvSpPr>
        <p:spPr>
          <a:xfrm>
            <a:off x="3325650" y="2966782"/>
            <a:ext cx="2492700" cy="680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Clr>
                <a:schemeClr val="lt1"/>
              </a:buClr>
              <a:buSzPts val="1400"/>
              <a:buFont typeface="Archivo"/>
              <a:buNone/>
              <a:defRPr b="1">
                <a:solidFill>
                  <a:schemeClr val="lt1"/>
                </a:solidFill>
                <a:latin typeface="Archivo"/>
                <a:ea typeface="Archivo"/>
                <a:cs typeface="Archivo"/>
                <a:sym typeface="Archivo"/>
              </a:defRPr>
            </a:lvl2pPr>
            <a:lvl3pPr lvl="2" rtl="0" algn="ctr">
              <a:spcBef>
                <a:spcPts val="0"/>
              </a:spcBef>
              <a:spcAft>
                <a:spcPts val="0"/>
              </a:spcAft>
              <a:buClr>
                <a:schemeClr val="lt1"/>
              </a:buClr>
              <a:buSzPts val="1400"/>
              <a:buFont typeface="Archivo"/>
              <a:buNone/>
              <a:defRPr b="1">
                <a:solidFill>
                  <a:schemeClr val="lt1"/>
                </a:solidFill>
                <a:latin typeface="Archivo"/>
                <a:ea typeface="Archivo"/>
                <a:cs typeface="Archivo"/>
                <a:sym typeface="Archivo"/>
              </a:defRPr>
            </a:lvl3pPr>
            <a:lvl4pPr lvl="3" rtl="0" algn="ctr">
              <a:spcBef>
                <a:spcPts val="0"/>
              </a:spcBef>
              <a:spcAft>
                <a:spcPts val="0"/>
              </a:spcAft>
              <a:buClr>
                <a:schemeClr val="lt1"/>
              </a:buClr>
              <a:buSzPts val="1400"/>
              <a:buFont typeface="Archivo"/>
              <a:buNone/>
              <a:defRPr b="1">
                <a:solidFill>
                  <a:schemeClr val="lt1"/>
                </a:solidFill>
                <a:latin typeface="Archivo"/>
                <a:ea typeface="Archivo"/>
                <a:cs typeface="Archivo"/>
                <a:sym typeface="Archivo"/>
              </a:defRPr>
            </a:lvl4pPr>
            <a:lvl5pPr lvl="4" rtl="0" algn="ctr">
              <a:spcBef>
                <a:spcPts val="0"/>
              </a:spcBef>
              <a:spcAft>
                <a:spcPts val="0"/>
              </a:spcAft>
              <a:buClr>
                <a:schemeClr val="lt1"/>
              </a:buClr>
              <a:buSzPts val="1400"/>
              <a:buFont typeface="Archivo"/>
              <a:buNone/>
              <a:defRPr b="1">
                <a:solidFill>
                  <a:schemeClr val="lt1"/>
                </a:solidFill>
                <a:latin typeface="Archivo"/>
                <a:ea typeface="Archivo"/>
                <a:cs typeface="Archivo"/>
                <a:sym typeface="Archivo"/>
              </a:defRPr>
            </a:lvl5pPr>
            <a:lvl6pPr lvl="5" rtl="0" algn="ctr">
              <a:spcBef>
                <a:spcPts val="0"/>
              </a:spcBef>
              <a:spcAft>
                <a:spcPts val="0"/>
              </a:spcAft>
              <a:buClr>
                <a:schemeClr val="lt1"/>
              </a:buClr>
              <a:buSzPts val="1400"/>
              <a:buFont typeface="Archivo"/>
              <a:buNone/>
              <a:defRPr b="1">
                <a:solidFill>
                  <a:schemeClr val="lt1"/>
                </a:solidFill>
                <a:latin typeface="Archivo"/>
                <a:ea typeface="Archivo"/>
                <a:cs typeface="Archivo"/>
                <a:sym typeface="Archivo"/>
              </a:defRPr>
            </a:lvl6pPr>
            <a:lvl7pPr lvl="6" rtl="0" algn="ctr">
              <a:spcBef>
                <a:spcPts val="0"/>
              </a:spcBef>
              <a:spcAft>
                <a:spcPts val="0"/>
              </a:spcAft>
              <a:buClr>
                <a:schemeClr val="lt1"/>
              </a:buClr>
              <a:buSzPts val="1400"/>
              <a:buFont typeface="Archivo"/>
              <a:buNone/>
              <a:defRPr b="1">
                <a:solidFill>
                  <a:schemeClr val="lt1"/>
                </a:solidFill>
                <a:latin typeface="Archivo"/>
                <a:ea typeface="Archivo"/>
                <a:cs typeface="Archivo"/>
                <a:sym typeface="Archivo"/>
              </a:defRPr>
            </a:lvl7pPr>
            <a:lvl8pPr lvl="7" rtl="0" algn="ctr">
              <a:spcBef>
                <a:spcPts val="0"/>
              </a:spcBef>
              <a:spcAft>
                <a:spcPts val="0"/>
              </a:spcAft>
              <a:buClr>
                <a:schemeClr val="lt1"/>
              </a:buClr>
              <a:buSzPts val="1400"/>
              <a:buFont typeface="Archivo"/>
              <a:buNone/>
              <a:defRPr b="1">
                <a:solidFill>
                  <a:schemeClr val="lt1"/>
                </a:solidFill>
                <a:latin typeface="Archivo"/>
                <a:ea typeface="Archivo"/>
                <a:cs typeface="Archivo"/>
                <a:sym typeface="Archivo"/>
              </a:defRPr>
            </a:lvl8pPr>
            <a:lvl9pPr lvl="8" rtl="0" algn="ctr">
              <a:spcBef>
                <a:spcPts val="0"/>
              </a:spcBef>
              <a:spcAft>
                <a:spcPts val="0"/>
              </a:spcAft>
              <a:buClr>
                <a:schemeClr val="lt1"/>
              </a:buClr>
              <a:buSzPts val="1400"/>
              <a:buFont typeface="Archivo"/>
              <a:buNone/>
              <a:defRPr b="1">
                <a:solidFill>
                  <a:schemeClr val="lt1"/>
                </a:solidFill>
                <a:latin typeface="Archivo"/>
                <a:ea typeface="Archivo"/>
                <a:cs typeface="Archivo"/>
                <a:sym typeface="Archivo"/>
              </a:defRPr>
            </a:lvl9pPr>
          </a:lstStyle>
          <a:p/>
        </p:txBody>
      </p:sp>
      <p:sp>
        <p:nvSpPr>
          <p:cNvPr id="123" name="Google Shape;123;p19"/>
          <p:cNvSpPr txBox="1"/>
          <p:nvPr>
            <p:ph idx="6" type="subTitle"/>
          </p:nvPr>
        </p:nvSpPr>
        <p:spPr>
          <a:xfrm>
            <a:off x="5928963" y="2966782"/>
            <a:ext cx="2492700" cy="680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sp>
        <p:nvSpPr>
          <p:cNvPr id="124" name="Google Shape;124;p19"/>
          <p:cNvSpPr txBox="1"/>
          <p:nvPr>
            <p:ph idx="7" type="subTitle"/>
          </p:nvPr>
        </p:nvSpPr>
        <p:spPr>
          <a:xfrm>
            <a:off x="722337" y="1748091"/>
            <a:ext cx="2492700" cy="1057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 name="Google Shape;125;p19"/>
          <p:cNvSpPr txBox="1"/>
          <p:nvPr>
            <p:ph idx="8" type="subTitle"/>
          </p:nvPr>
        </p:nvSpPr>
        <p:spPr>
          <a:xfrm>
            <a:off x="3325650" y="1748091"/>
            <a:ext cx="2492700" cy="1057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6" name="Google Shape;126;p19"/>
          <p:cNvSpPr txBox="1"/>
          <p:nvPr>
            <p:ph idx="9" type="subTitle"/>
          </p:nvPr>
        </p:nvSpPr>
        <p:spPr>
          <a:xfrm>
            <a:off x="5928963" y="1748091"/>
            <a:ext cx="2492700" cy="1057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7" name="Google Shape;127;p19"/>
          <p:cNvSpPr txBox="1"/>
          <p:nvPr>
            <p:ph idx="13" type="subTitle"/>
          </p:nvPr>
        </p:nvSpPr>
        <p:spPr>
          <a:xfrm>
            <a:off x="722337" y="1175382"/>
            <a:ext cx="2492700" cy="680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sp>
        <p:nvSpPr>
          <p:cNvPr id="128" name="Google Shape;128;p19"/>
          <p:cNvSpPr txBox="1"/>
          <p:nvPr>
            <p:ph idx="14" type="subTitle"/>
          </p:nvPr>
        </p:nvSpPr>
        <p:spPr>
          <a:xfrm>
            <a:off x="3325650" y="1175382"/>
            <a:ext cx="2492700" cy="680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sp>
        <p:nvSpPr>
          <p:cNvPr id="129" name="Google Shape;129;p19"/>
          <p:cNvSpPr txBox="1"/>
          <p:nvPr>
            <p:ph idx="15" type="subTitle"/>
          </p:nvPr>
        </p:nvSpPr>
        <p:spPr>
          <a:xfrm>
            <a:off x="5928963" y="1175382"/>
            <a:ext cx="2492700" cy="680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Archivo"/>
              <a:buNone/>
              <a:defRPr b="1" sz="1800">
                <a:solidFill>
                  <a:schemeClr val="lt1"/>
                </a:solidFill>
                <a:latin typeface="Archivo"/>
                <a:ea typeface="Archivo"/>
                <a:cs typeface="Archivo"/>
                <a:sym typeface="Archivo"/>
              </a:defRPr>
            </a:lvl1pPr>
            <a:lvl2pPr lvl="1" rtl="0" algn="ctr">
              <a:spcBef>
                <a:spcPts val="0"/>
              </a:spcBef>
              <a:spcAft>
                <a:spcPts val="0"/>
              </a:spcAft>
              <a:buSzPts val="1400"/>
              <a:buFont typeface="Archivo"/>
              <a:buNone/>
              <a:defRPr b="1">
                <a:latin typeface="Archivo"/>
                <a:ea typeface="Archivo"/>
                <a:cs typeface="Archivo"/>
                <a:sym typeface="Archivo"/>
              </a:defRPr>
            </a:lvl2pPr>
            <a:lvl3pPr lvl="2" rtl="0" algn="ctr">
              <a:spcBef>
                <a:spcPts val="0"/>
              </a:spcBef>
              <a:spcAft>
                <a:spcPts val="0"/>
              </a:spcAft>
              <a:buSzPts val="1400"/>
              <a:buFont typeface="Archivo"/>
              <a:buNone/>
              <a:defRPr b="1">
                <a:latin typeface="Archivo"/>
                <a:ea typeface="Archivo"/>
                <a:cs typeface="Archivo"/>
                <a:sym typeface="Archivo"/>
              </a:defRPr>
            </a:lvl3pPr>
            <a:lvl4pPr lvl="3" rtl="0" algn="ctr">
              <a:spcBef>
                <a:spcPts val="0"/>
              </a:spcBef>
              <a:spcAft>
                <a:spcPts val="0"/>
              </a:spcAft>
              <a:buSzPts val="1400"/>
              <a:buFont typeface="Archivo"/>
              <a:buNone/>
              <a:defRPr b="1">
                <a:latin typeface="Archivo"/>
                <a:ea typeface="Archivo"/>
                <a:cs typeface="Archivo"/>
                <a:sym typeface="Archivo"/>
              </a:defRPr>
            </a:lvl4pPr>
            <a:lvl5pPr lvl="4" rtl="0" algn="ctr">
              <a:spcBef>
                <a:spcPts val="0"/>
              </a:spcBef>
              <a:spcAft>
                <a:spcPts val="0"/>
              </a:spcAft>
              <a:buSzPts val="1400"/>
              <a:buFont typeface="Archivo"/>
              <a:buNone/>
              <a:defRPr b="1">
                <a:latin typeface="Archivo"/>
                <a:ea typeface="Archivo"/>
                <a:cs typeface="Archivo"/>
                <a:sym typeface="Archivo"/>
              </a:defRPr>
            </a:lvl5pPr>
            <a:lvl6pPr lvl="5" rtl="0" algn="ctr">
              <a:spcBef>
                <a:spcPts val="0"/>
              </a:spcBef>
              <a:spcAft>
                <a:spcPts val="0"/>
              </a:spcAft>
              <a:buSzPts val="1400"/>
              <a:buFont typeface="Archivo"/>
              <a:buNone/>
              <a:defRPr b="1">
                <a:latin typeface="Archivo"/>
                <a:ea typeface="Archivo"/>
                <a:cs typeface="Archivo"/>
                <a:sym typeface="Archivo"/>
              </a:defRPr>
            </a:lvl6pPr>
            <a:lvl7pPr lvl="6" rtl="0" algn="ctr">
              <a:spcBef>
                <a:spcPts val="0"/>
              </a:spcBef>
              <a:spcAft>
                <a:spcPts val="0"/>
              </a:spcAft>
              <a:buSzPts val="1400"/>
              <a:buFont typeface="Archivo"/>
              <a:buNone/>
              <a:defRPr b="1">
                <a:latin typeface="Archivo"/>
                <a:ea typeface="Archivo"/>
                <a:cs typeface="Archivo"/>
                <a:sym typeface="Archivo"/>
              </a:defRPr>
            </a:lvl7pPr>
            <a:lvl8pPr lvl="7" rtl="0" algn="ctr">
              <a:spcBef>
                <a:spcPts val="0"/>
              </a:spcBef>
              <a:spcAft>
                <a:spcPts val="0"/>
              </a:spcAft>
              <a:buSzPts val="1400"/>
              <a:buFont typeface="Archivo"/>
              <a:buNone/>
              <a:defRPr b="1">
                <a:latin typeface="Archivo"/>
                <a:ea typeface="Archivo"/>
                <a:cs typeface="Archivo"/>
                <a:sym typeface="Archivo"/>
              </a:defRPr>
            </a:lvl8pPr>
            <a:lvl9pPr lvl="8" rtl="0" algn="ctr">
              <a:spcBef>
                <a:spcPts val="0"/>
              </a:spcBef>
              <a:spcAft>
                <a:spcPts val="0"/>
              </a:spcAft>
              <a:buSzPts val="1400"/>
              <a:buFont typeface="Archivo"/>
              <a:buNone/>
              <a:defRPr b="1">
                <a:latin typeface="Archivo"/>
                <a:ea typeface="Archivo"/>
                <a:cs typeface="Archivo"/>
                <a:sym typeface="Archivo"/>
              </a:defRPr>
            </a:lvl9pPr>
          </a:lstStyle>
          <a:p/>
        </p:txBody>
      </p:sp>
      <p:pic>
        <p:nvPicPr>
          <p:cNvPr id="130" name="Google Shape;130;p19"/>
          <p:cNvPicPr preferRelativeResize="0"/>
          <p:nvPr/>
        </p:nvPicPr>
        <p:blipFill>
          <a:blip r:embed="rId2">
            <a:alphaModFix/>
          </a:blip>
          <a:stretch>
            <a:fillRect/>
          </a:stretch>
        </p:blipFill>
        <p:spPr>
          <a:xfrm>
            <a:off x="7872784" y="2625798"/>
            <a:ext cx="2673000" cy="2535700"/>
          </a:xfrm>
          <a:prstGeom prst="rect">
            <a:avLst/>
          </a:prstGeom>
          <a:noFill/>
          <a:ln>
            <a:noFill/>
          </a:ln>
        </p:spPr>
      </p:pic>
      <p:pic>
        <p:nvPicPr>
          <p:cNvPr id="131" name="Google Shape;131;p19"/>
          <p:cNvPicPr preferRelativeResize="0"/>
          <p:nvPr/>
        </p:nvPicPr>
        <p:blipFill>
          <a:blip r:embed="rId3">
            <a:alphaModFix/>
          </a:blip>
          <a:stretch>
            <a:fillRect/>
          </a:stretch>
        </p:blipFill>
        <p:spPr>
          <a:xfrm flipH="1">
            <a:off x="0" y="208300"/>
            <a:ext cx="3933302" cy="22300"/>
          </a:xfrm>
          <a:prstGeom prst="rect">
            <a:avLst/>
          </a:prstGeom>
          <a:noFill/>
          <a:ln>
            <a:noFill/>
          </a:ln>
        </p:spPr>
      </p:pic>
      <p:grpSp>
        <p:nvGrpSpPr>
          <p:cNvPr id="132" name="Google Shape;132;p19"/>
          <p:cNvGrpSpPr/>
          <p:nvPr/>
        </p:nvGrpSpPr>
        <p:grpSpPr>
          <a:xfrm>
            <a:off x="222601" y="2382177"/>
            <a:ext cx="8708738" cy="2421338"/>
            <a:chOff x="222601" y="2382177"/>
            <a:chExt cx="8708738" cy="2421338"/>
          </a:xfrm>
        </p:grpSpPr>
        <p:pic>
          <p:nvPicPr>
            <p:cNvPr id="133" name="Google Shape;133;p19"/>
            <p:cNvPicPr preferRelativeResize="0"/>
            <p:nvPr/>
          </p:nvPicPr>
          <p:blipFill>
            <a:blip r:embed="rId4">
              <a:alphaModFix/>
            </a:blip>
            <a:stretch>
              <a:fillRect/>
            </a:stretch>
          </p:blipFill>
          <p:spPr>
            <a:xfrm flipH="1" rot="-5400000">
              <a:off x="8542251" y="2372238"/>
              <a:ext cx="379149" cy="399027"/>
            </a:xfrm>
            <a:prstGeom prst="rect">
              <a:avLst/>
            </a:prstGeom>
            <a:noFill/>
            <a:ln>
              <a:noFill/>
            </a:ln>
          </p:spPr>
        </p:pic>
        <p:pic>
          <p:nvPicPr>
            <p:cNvPr id="134" name="Google Shape;134;p19"/>
            <p:cNvPicPr preferRelativeResize="0"/>
            <p:nvPr/>
          </p:nvPicPr>
          <p:blipFill>
            <a:blip r:embed="rId4">
              <a:alphaModFix/>
            </a:blip>
            <a:stretch>
              <a:fillRect/>
            </a:stretch>
          </p:blipFill>
          <p:spPr>
            <a:xfrm flipH="1">
              <a:off x="222601" y="4404488"/>
              <a:ext cx="379149" cy="399027"/>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135" name="Shape 135"/>
        <p:cNvGrpSpPr/>
        <p:nvPr/>
      </p:nvGrpSpPr>
      <p:grpSpPr>
        <a:xfrm>
          <a:off x="0" y="0"/>
          <a:ext cx="0" cy="0"/>
          <a:chOff x="0" y="0"/>
          <a:chExt cx="0" cy="0"/>
        </a:xfrm>
      </p:grpSpPr>
      <p:sp>
        <p:nvSpPr>
          <p:cNvPr id="136" name="Google Shape;136;p20"/>
          <p:cNvSpPr txBox="1"/>
          <p:nvPr>
            <p:ph type="ctrTitle"/>
          </p:nvPr>
        </p:nvSpPr>
        <p:spPr>
          <a:xfrm>
            <a:off x="1291300" y="590157"/>
            <a:ext cx="3438300" cy="8793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7" name="Google Shape;137;p20"/>
          <p:cNvSpPr txBox="1"/>
          <p:nvPr>
            <p:ph idx="1" type="subTitle"/>
          </p:nvPr>
        </p:nvSpPr>
        <p:spPr>
          <a:xfrm>
            <a:off x="1291300" y="1463420"/>
            <a:ext cx="3438300" cy="11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20"/>
          <p:cNvSpPr txBox="1"/>
          <p:nvPr/>
        </p:nvSpPr>
        <p:spPr>
          <a:xfrm>
            <a:off x="1291450" y="3569184"/>
            <a:ext cx="3149700" cy="61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Karla"/>
                <a:ea typeface="Karla"/>
                <a:cs typeface="Karla"/>
                <a:sym typeface="Karla"/>
              </a:rPr>
              <a:t>CREDITS: This presentation template was created by </a:t>
            </a:r>
            <a:r>
              <a:rPr b="1" lang="en" sz="1000" u="sng">
                <a:solidFill>
                  <a:schemeClr val="dk1"/>
                </a:solidFill>
                <a:latin typeface="Karla"/>
                <a:ea typeface="Karla"/>
                <a:cs typeface="Karla"/>
                <a:sym typeface="Karla"/>
                <a:hlinkClick r:id="rId2">
                  <a:extLst>
                    <a:ext uri="{A12FA001-AC4F-418D-AE19-62706E023703}">
                      <ahyp:hlinkClr val="tx"/>
                    </a:ext>
                  </a:extLst>
                </a:hlinkClick>
              </a:rPr>
              <a:t>Slidesgo</a:t>
            </a:r>
            <a:r>
              <a:rPr lang="en" sz="1000">
                <a:solidFill>
                  <a:schemeClr val="dk1"/>
                </a:solidFill>
                <a:latin typeface="Karla"/>
                <a:ea typeface="Karla"/>
                <a:cs typeface="Karla"/>
                <a:sym typeface="Karla"/>
              </a:rPr>
              <a:t>, including icons by </a:t>
            </a:r>
            <a:r>
              <a:rPr b="1" lang="en" sz="1000" u="sng">
                <a:solidFill>
                  <a:schemeClr val="dk1"/>
                </a:solidFill>
                <a:latin typeface="Karla"/>
                <a:ea typeface="Karla"/>
                <a:cs typeface="Karla"/>
                <a:sym typeface="Karla"/>
                <a:hlinkClick r:id="rId3">
                  <a:extLst>
                    <a:ext uri="{A12FA001-AC4F-418D-AE19-62706E023703}">
                      <ahyp:hlinkClr val="tx"/>
                    </a:ext>
                  </a:extLst>
                </a:hlinkClick>
              </a:rPr>
              <a:t>Flaticon</a:t>
            </a:r>
            <a:r>
              <a:rPr b="1" lang="en" sz="1000">
                <a:solidFill>
                  <a:schemeClr val="dk1"/>
                </a:solidFill>
                <a:latin typeface="Karla"/>
                <a:ea typeface="Karla"/>
                <a:cs typeface="Karla"/>
                <a:sym typeface="Karla"/>
              </a:rPr>
              <a:t> </a:t>
            </a:r>
            <a:r>
              <a:rPr lang="en" sz="1000">
                <a:solidFill>
                  <a:schemeClr val="dk1"/>
                </a:solidFill>
                <a:latin typeface="Karla"/>
                <a:ea typeface="Karla"/>
                <a:cs typeface="Karla"/>
                <a:sym typeface="Karla"/>
              </a:rPr>
              <a:t>and infographics &amp; images by </a:t>
            </a:r>
            <a:r>
              <a:rPr b="1" lang="en" sz="1000" u="sng">
                <a:solidFill>
                  <a:schemeClr val="dk1"/>
                </a:solidFill>
                <a:latin typeface="Karla"/>
                <a:ea typeface="Karla"/>
                <a:cs typeface="Karla"/>
                <a:sym typeface="Karla"/>
                <a:hlinkClick r:id="rId4">
                  <a:extLst>
                    <a:ext uri="{A12FA001-AC4F-418D-AE19-62706E023703}">
                      <ahyp:hlinkClr val="tx"/>
                    </a:ext>
                  </a:extLst>
                </a:hlinkClick>
              </a:rPr>
              <a:t>Freepik</a:t>
            </a:r>
            <a:endParaRPr b="1" sz="1000" u="sng">
              <a:solidFill>
                <a:schemeClr val="dk1"/>
              </a:solidFill>
              <a:latin typeface="Karla"/>
              <a:ea typeface="Karla"/>
              <a:cs typeface="Karla"/>
              <a:sym typeface="Karla"/>
            </a:endParaRPr>
          </a:p>
        </p:txBody>
      </p:sp>
      <p:pic>
        <p:nvPicPr>
          <p:cNvPr id="139" name="Google Shape;139;p20"/>
          <p:cNvPicPr preferRelativeResize="0"/>
          <p:nvPr/>
        </p:nvPicPr>
        <p:blipFill>
          <a:blip r:embed="rId5">
            <a:alphaModFix/>
          </a:blip>
          <a:stretch>
            <a:fillRect/>
          </a:stretch>
        </p:blipFill>
        <p:spPr>
          <a:xfrm flipH="1" rot="-5400000">
            <a:off x="175276" y="201063"/>
            <a:ext cx="379149" cy="39902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414511" y="1879600"/>
            <a:ext cx="4997100" cy="1423200"/>
          </a:xfrm>
          <a:prstGeom prst="rect">
            <a:avLst/>
          </a:prstGeom>
        </p:spPr>
        <p:txBody>
          <a:bodyPr anchorCtr="0" anchor="b" bIns="91425" lIns="91425" spcFirstLastPara="1" rIns="91425" wrap="square" tIns="91425">
            <a:noAutofit/>
          </a:bodyPr>
          <a:lstStyle>
            <a:lvl1pPr lvl="0" algn="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3414389" y="3329968"/>
            <a:ext cx="4997100" cy="71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4" name="Google Shape;14;p3"/>
          <p:cNvSpPr txBox="1"/>
          <p:nvPr>
            <p:ph hasCustomPrompt="1" idx="2" type="title"/>
          </p:nvPr>
        </p:nvSpPr>
        <p:spPr>
          <a:xfrm>
            <a:off x="6907775" y="1186525"/>
            <a:ext cx="1503600" cy="715800"/>
          </a:xfrm>
          <a:prstGeom prst="rect">
            <a:avLst/>
          </a:prstGeom>
          <a:effectLst>
            <a:outerShdw blurRad="57150" rotWithShape="0" algn="bl">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15" name="Google Shape;15;p3"/>
          <p:cNvGrpSpPr/>
          <p:nvPr/>
        </p:nvGrpSpPr>
        <p:grpSpPr>
          <a:xfrm>
            <a:off x="-120063" y="2078739"/>
            <a:ext cx="9058051" cy="2924288"/>
            <a:chOff x="-120063" y="2078739"/>
            <a:chExt cx="9058051" cy="2924288"/>
          </a:xfrm>
        </p:grpSpPr>
        <p:pic>
          <p:nvPicPr>
            <p:cNvPr id="16" name="Google Shape;16;p3"/>
            <p:cNvPicPr preferRelativeResize="0"/>
            <p:nvPr/>
          </p:nvPicPr>
          <p:blipFill>
            <a:blip r:embed="rId2">
              <a:alphaModFix/>
            </a:blip>
            <a:stretch>
              <a:fillRect/>
            </a:stretch>
          </p:blipFill>
          <p:spPr>
            <a:xfrm flipH="1">
              <a:off x="8558839" y="4404487"/>
              <a:ext cx="379149" cy="399027"/>
            </a:xfrm>
            <a:prstGeom prst="rect">
              <a:avLst/>
            </a:prstGeom>
            <a:noFill/>
            <a:ln>
              <a:noFill/>
            </a:ln>
          </p:spPr>
        </p:pic>
        <p:pic>
          <p:nvPicPr>
            <p:cNvPr id="17" name="Google Shape;17;p3"/>
            <p:cNvPicPr preferRelativeResize="0"/>
            <p:nvPr/>
          </p:nvPicPr>
          <p:blipFill>
            <a:blip r:embed="rId2">
              <a:alphaModFix/>
            </a:blip>
            <a:stretch>
              <a:fillRect/>
            </a:stretch>
          </p:blipFill>
          <p:spPr>
            <a:xfrm flipH="1" rot="5400000">
              <a:off x="-110124" y="2068800"/>
              <a:ext cx="379149" cy="399027"/>
            </a:xfrm>
            <a:prstGeom prst="rect">
              <a:avLst/>
            </a:prstGeom>
            <a:noFill/>
            <a:ln>
              <a:noFill/>
            </a:ln>
          </p:spPr>
        </p:pic>
        <p:pic>
          <p:nvPicPr>
            <p:cNvPr id="18" name="Google Shape;18;p3"/>
            <p:cNvPicPr preferRelativeResize="0"/>
            <p:nvPr/>
          </p:nvPicPr>
          <p:blipFill>
            <a:blip r:embed="rId2">
              <a:alphaModFix/>
            </a:blip>
            <a:stretch>
              <a:fillRect/>
            </a:stretch>
          </p:blipFill>
          <p:spPr>
            <a:xfrm flipH="1" rot="10800000">
              <a:off x="3129826" y="4604000"/>
              <a:ext cx="379149" cy="399027"/>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40" name="Shape 140"/>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141" name="Shape 141"/>
        <p:cNvGrpSpPr/>
        <p:nvPr/>
      </p:nvGrpSpPr>
      <p:grpSpPr>
        <a:xfrm>
          <a:off x="0" y="0"/>
          <a:ext cx="0" cy="0"/>
          <a:chOff x="0" y="0"/>
          <a:chExt cx="0" cy="0"/>
        </a:xfrm>
      </p:grpSpPr>
      <p:pic>
        <p:nvPicPr>
          <p:cNvPr id="142" name="Google Shape;142;p22"/>
          <p:cNvPicPr preferRelativeResize="0"/>
          <p:nvPr/>
        </p:nvPicPr>
        <p:blipFill>
          <a:blip r:embed="rId2">
            <a:alphaModFix/>
          </a:blip>
          <a:stretch>
            <a:fillRect/>
          </a:stretch>
        </p:blipFill>
        <p:spPr>
          <a:xfrm>
            <a:off x="5210700" y="4914900"/>
            <a:ext cx="3933302" cy="22300"/>
          </a:xfrm>
          <a:prstGeom prst="rect">
            <a:avLst/>
          </a:prstGeom>
          <a:noFill/>
          <a:ln>
            <a:noFill/>
          </a:ln>
        </p:spPr>
      </p:pic>
      <p:grpSp>
        <p:nvGrpSpPr>
          <p:cNvPr id="143" name="Google Shape;143;p22"/>
          <p:cNvGrpSpPr/>
          <p:nvPr/>
        </p:nvGrpSpPr>
        <p:grpSpPr>
          <a:xfrm>
            <a:off x="189625" y="150400"/>
            <a:ext cx="399027" cy="4538113"/>
            <a:chOff x="189625" y="150400"/>
            <a:chExt cx="399027" cy="4538113"/>
          </a:xfrm>
        </p:grpSpPr>
        <p:pic>
          <p:nvPicPr>
            <p:cNvPr id="144" name="Google Shape;144;p22"/>
            <p:cNvPicPr preferRelativeResize="0"/>
            <p:nvPr/>
          </p:nvPicPr>
          <p:blipFill>
            <a:blip r:embed="rId3">
              <a:alphaModFix/>
            </a:blip>
            <a:stretch>
              <a:fillRect/>
            </a:stretch>
          </p:blipFill>
          <p:spPr>
            <a:xfrm flipH="1">
              <a:off x="199564" y="150400"/>
              <a:ext cx="379149" cy="399027"/>
            </a:xfrm>
            <a:prstGeom prst="rect">
              <a:avLst/>
            </a:prstGeom>
            <a:noFill/>
            <a:ln>
              <a:noFill/>
            </a:ln>
          </p:spPr>
        </p:pic>
        <p:pic>
          <p:nvPicPr>
            <p:cNvPr id="145" name="Google Shape;145;p22"/>
            <p:cNvPicPr preferRelativeResize="0"/>
            <p:nvPr/>
          </p:nvPicPr>
          <p:blipFill>
            <a:blip r:embed="rId3">
              <a:alphaModFix/>
            </a:blip>
            <a:stretch>
              <a:fillRect/>
            </a:stretch>
          </p:blipFill>
          <p:spPr>
            <a:xfrm flipH="1" rot="5400000">
              <a:off x="199564" y="4299425"/>
              <a:ext cx="379149" cy="399027"/>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146" name="Shape 146"/>
        <p:cNvGrpSpPr/>
        <p:nvPr/>
      </p:nvGrpSpPr>
      <p:grpSpPr>
        <a:xfrm>
          <a:off x="0" y="0"/>
          <a:ext cx="0" cy="0"/>
          <a:chOff x="0" y="0"/>
          <a:chExt cx="0" cy="0"/>
        </a:xfrm>
      </p:grpSpPr>
      <p:pic>
        <p:nvPicPr>
          <p:cNvPr id="147" name="Google Shape;147;p23"/>
          <p:cNvPicPr preferRelativeResize="0"/>
          <p:nvPr/>
        </p:nvPicPr>
        <p:blipFill>
          <a:blip r:embed="rId2">
            <a:alphaModFix/>
          </a:blip>
          <a:stretch>
            <a:fillRect/>
          </a:stretch>
        </p:blipFill>
        <p:spPr>
          <a:xfrm flipH="1">
            <a:off x="0" y="208300"/>
            <a:ext cx="3933302" cy="22300"/>
          </a:xfrm>
          <a:prstGeom prst="rect">
            <a:avLst/>
          </a:prstGeom>
          <a:noFill/>
          <a:ln>
            <a:noFill/>
          </a:ln>
        </p:spPr>
      </p:pic>
      <p:grpSp>
        <p:nvGrpSpPr>
          <p:cNvPr id="148" name="Google Shape;148;p23"/>
          <p:cNvGrpSpPr/>
          <p:nvPr/>
        </p:nvGrpSpPr>
        <p:grpSpPr>
          <a:xfrm>
            <a:off x="222601" y="4301427"/>
            <a:ext cx="8784013" cy="502088"/>
            <a:chOff x="222601" y="4301427"/>
            <a:chExt cx="8784013" cy="502088"/>
          </a:xfrm>
        </p:grpSpPr>
        <p:pic>
          <p:nvPicPr>
            <p:cNvPr id="149" name="Google Shape;149;p23"/>
            <p:cNvPicPr preferRelativeResize="0"/>
            <p:nvPr/>
          </p:nvPicPr>
          <p:blipFill>
            <a:blip r:embed="rId3">
              <a:alphaModFix/>
            </a:blip>
            <a:stretch>
              <a:fillRect/>
            </a:stretch>
          </p:blipFill>
          <p:spPr>
            <a:xfrm flipH="1">
              <a:off x="222601" y="4404488"/>
              <a:ext cx="379149" cy="399027"/>
            </a:xfrm>
            <a:prstGeom prst="rect">
              <a:avLst/>
            </a:prstGeom>
            <a:noFill/>
            <a:ln>
              <a:noFill/>
            </a:ln>
          </p:spPr>
        </p:pic>
        <p:pic>
          <p:nvPicPr>
            <p:cNvPr id="150" name="Google Shape;150;p23"/>
            <p:cNvPicPr preferRelativeResize="0"/>
            <p:nvPr/>
          </p:nvPicPr>
          <p:blipFill>
            <a:blip r:embed="rId3">
              <a:alphaModFix/>
            </a:blip>
            <a:stretch>
              <a:fillRect/>
            </a:stretch>
          </p:blipFill>
          <p:spPr>
            <a:xfrm flipH="1" rot="5400000">
              <a:off x="8617526" y="4291488"/>
              <a:ext cx="379149" cy="399027"/>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pic>
        <p:nvPicPr>
          <p:cNvPr id="20" name="Google Shape;20;p4"/>
          <p:cNvPicPr preferRelativeResize="0"/>
          <p:nvPr/>
        </p:nvPicPr>
        <p:blipFill>
          <a:blip r:embed="rId2">
            <a:alphaModFix/>
          </a:blip>
          <a:stretch>
            <a:fillRect/>
          </a:stretch>
        </p:blipFill>
        <p:spPr>
          <a:xfrm flipH="1">
            <a:off x="5210700" y="208300"/>
            <a:ext cx="3933302" cy="22300"/>
          </a:xfrm>
          <a:prstGeom prst="rect">
            <a:avLst/>
          </a:prstGeom>
          <a:noFill/>
          <a:ln>
            <a:noFill/>
          </a:ln>
        </p:spPr>
      </p:pic>
      <p:sp>
        <p:nvSpPr>
          <p:cNvPr id="21" name="Google Shape;21;p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722375" y="1187600"/>
            <a:ext cx="7699200" cy="1427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F3DFBA"/>
              </a:buClr>
              <a:buSzPts val="1400"/>
              <a:buFont typeface="Poppins"/>
              <a:buChar char="●"/>
              <a:defRPr/>
            </a:lvl1pPr>
            <a:lvl2pPr indent="-317500" lvl="1" marL="914400">
              <a:spcBef>
                <a:spcPts val="0"/>
              </a:spcBef>
              <a:spcAft>
                <a:spcPts val="0"/>
              </a:spcAft>
              <a:buClr>
                <a:srgbClr val="F3DFBA"/>
              </a:buClr>
              <a:buSzPts val="1400"/>
              <a:buFont typeface="Poppins"/>
              <a:buChar char="○"/>
              <a:defRPr/>
            </a:lvl2pPr>
            <a:lvl3pPr indent="-317500" lvl="2" marL="1371600">
              <a:spcBef>
                <a:spcPts val="0"/>
              </a:spcBef>
              <a:spcAft>
                <a:spcPts val="0"/>
              </a:spcAft>
              <a:buClr>
                <a:srgbClr val="F3DFBA"/>
              </a:buClr>
              <a:buSzPts val="1400"/>
              <a:buFont typeface="Poppins"/>
              <a:buChar char="■"/>
              <a:defRPr/>
            </a:lvl3pPr>
            <a:lvl4pPr indent="-317500" lvl="3" marL="1828800">
              <a:spcBef>
                <a:spcPts val="0"/>
              </a:spcBef>
              <a:spcAft>
                <a:spcPts val="0"/>
              </a:spcAft>
              <a:buClr>
                <a:srgbClr val="F3DFBA"/>
              </a:buClr>
              <a:buSzPts val="1400"/>
              <a:buFont typeface="Poppins"/>
              <a:buChar char="●"/>
              <a:defRPr/>
            </a:lvl4pPr>
            <a:lvl5pPr indent="-317500" lvl="4" marL="2286000">
              <a:spcBef>
                <a:spcPts val="0"/>
              </a:spcBef>
              <a:spcAft>
                <a:spcPts val="0"/>
              </a:spcAft>
              <a:buClr>
                <a:srgbClr val="F3DFBA"/>
              </a:buClr>
              <a:buSzPts val="1400"/>
              <a:buFont typeface="Poppins"/>
              <a:buChar char="○"/>
              <a:defRPr/>
            </a:lvl5pPr>
            <a:lvl6pPr indent="-317500" lvl="5" marL="2743200">
              <a:spcBef>
                <a:spcPts val="0"/>
              </a:spcBef>
              <a:spcAft>
                <a:spcPts val="0"/>
              </a:spcAft>
              <a:buClr>
                <a:srgbClr val="F3DFBA"/>
              </a:buClr>
              <a:buSzPts val="1400"/>
              <a:buFont typeface="Poppins"/>
              <a:buChar char="■"/>
              <a:defRPr/>
            </a:lvl6pPr>
            <a:lvl7pPr indent="-317500" lvl="6" marL="3200400">
              <a:spcBef>
                <a:spcPts val="0"/>
              </a:spcBef>
              <a:spcAft>
                <a:spcPts val="0"/>
              </a:spcAft>
              <a:buClr>
                <a:srgbClr val="F3DFBA"/>
              </a:buClr>
              <a:buSzPts val="1400"/>
              <a:buFont typeface="Poppins"/>
              <a:buChar char="●"/>
              <a:defRPr/>
            </a:lvl7pPr>
            <a:lvl8pPr indent="-317500" lvl="7" marL="3657600">
              <a:spcBef>
                <a:spcPts val="0"/>
              </a:spcBef>
              <a:spcAft>
                <a:spcPts val="0"/>
              </a:spcAft>
              <a:buClr>
                <a:srgbClr val="F3DFBA"/>
              </a:buClr>
              <a:buSzPts val="1400"/>
              <a:buFont typeface="Poppins"/>
              <a:buChar char="○"/>
              <a:defRPr/>
            </a:lvl8pPr>
            <a:lvl9pPr indent="-317500" lvl="8" marL="4114800">
              <a:spcBef>
                <a:spcPts val="0"/>
              </a:spcBef>
              <a:spcAft>
                <a:spcPts val="0"/>
              </a:spcAft>
              <a:buClr>
                <a:srgbClr val="F3DFBA"/>
              </a:buClr>
              <a:buSzPts val="1400"/>
              <a:buFont typeface="Poppins"/>
              <a:buChar char="■"/>
              <a:defRPr/>
            </a:lvl9pPr>
          </a:lstStyle>
          <a:p/>
        </p:txBody>
      </p:sp>
      <p:pic>
        <p:nvPicPr>
          <p:cNvPr id="23" name="Google Shape;23;p4"/>
          <p:cNvPicPr preferRelativeResize="0"/>
          <p:nvPr/>
        </p:nvPicPr>
        <p:blipFill>
          <a:blip r:embed="rId3">
            <a:alphaModFix/>
          </a:blip>
          <a:stretch>
            <a:fillRect/>
          </a:stretch>
        </p:blipFill>
        <p:spPr>
          <a:xfrm flipH="1" rot="10800000">
            <a:off x="228926" y="4509775"/>
            <a:ext cx="379149" cy="39902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b="0" l="7545" r="8236" t="11567"/>
          <a:stretch/>
        </p:blipFill>
        <p:spPr>
          <a:xfrm>
            <a:off x="-76050" y="3559200"/>
            <a:ext cx="974774" cy="1584300"/>
          </a:xfrm>
          <a:prstGeom prst="rect">
            <a:avLst/>
          </a:prstGeom>
          <a:noFill/>
          <a:ln>
            <a:noFill/>
          </a:ln>
        </p:spPr>
      </p:pic>
      <p:sp>
        <p:nvSpPr>
          <p:cNvPr id="26" name="Google Shape;26;p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subTitle"/>
          </p:nvPr>
        </p:nvSpPr>
        <p:spPr>
          <a:xfrm>
            <a:off x="935963" y="1230175"/>
            <a:ext cx="7272000" cy="1584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5"/>
          <p:cNvSpPr txBox="1"/>
          <p:nvPr>
            <p:ph idx="2" type="subTitle"/>
          </p:nvPr>
        </p:nvSpPr>
        <p:spPr>
          <a:xfrm>
            <a:off x="935986" y="3019700"/>
            <a:ext cx="7272000" cy="158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9" name="Google Shape;29;p5"/>
          <p:cNvPicPr preferRelativeResize="0"/>
          <p:nvPr/>
        </p:nvPicPr>
        <p:blipFill>
          <a:blip r:embed="rId3">
            <a:alphaModFix/>
          </a:blip>
          <a:stretch>
            <a:fillRect/>
          </a:stretch>
        </p:blipFill>
        <p:spPr>
          <a:xfrm>
            <a:off x="5210700" y="208300"/>
            <a:ext cx="3933302" cy="22300"/>
          </a:xfrm>
          <a:prstGeom prst="rect">
            <a:avLst/>
          </a:prstGeom>
          <a:noFill/>
          <a:ln>
            <a:noFill/>
          </a:ln>
        </p:spPr>
      </p:pic>
      <p:grpSp>
        <p:nvGrpSpPr>
          <p:cNvPr id="30" name="Google Shape;30;p5"/>
          <p:cNvGrpSpPr/>
          <p:nvPr/>
        </p:nvGrpSpPr>
        <p:grpSpPr>
          <a:xfrm>
            <a:off x="211825" y="339988"/>
            <a:ext cx="399027" cy="3058863"/>
            <a:chOff x="211825" y="339988"/>
            <a:chExt cx="399027" cy="3058863"/>
          </a:xfrm>
        </p:grpSpPr>
        <p:pic>
          <p:nvPicPr>
            <p:cNvPr id="31" name="Google Shape;31;p5"/>
            <p:cNvPicPr preferRelativeResize="0"/>
            <p:nvPr/>
          </p:nvPicPr>
          <p:blipFill>
            <a:blip r:embed="rId4">
              <a:alphaModFix/>
            </a:blip>
            <a:stretch>
              <a:fillRect/>
            </a:stretch>
          </p:blipFill>
          <p:spPr>
            <a:xfrm flipH="1" rot="5400000">
              <a:off x="221764" y="3009763"/>
              <a:ext cx="379149" cy="399027"/>
            </a:xfrm>
            <a:prstGeom prst="rect">
              <a:avLst/>
            </a:prstGeom>
            <a:noFill/>
            <a:ln>
              <a:noFill/>
            </a:ln>
          </p:spPr>
        </p:pic>
        <p:pic>
          <p:nvPicPr>
            <p:cNvPr id="32" name="Google Shape;32;p5"/>
            <p:cNvPicPr preferRelativeResize="0"/>
            <p:nvPr/>
          </p:nvPicPr>
          <p:blipFill>
            <a:blip r:embed="rId4">
              <a:alphaModFix/>
            </a:blip>
            <a:stretch>
              <a:fillRect/>
            </a:stretch>
          </p:blipFill>
          <p:spPr>
            <a:xfrm flipH="1" rot="10800000">
              <a:off x="221764" y="339988"/>
              <a:ext cx="379149" cy="399027"/>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pic>
        <p:nvPicPr>
          <p:cNvPr id="34" name="Google Shape;34;p6"/>
          <p:cNvPicPr preferRelativeResize="0"/>
          <p:nvPr/>
        </p:nvPicPr>
        <p:blipFill>
          <a:blip r:embed="rId2">
            <a:alphaModFix/>
          </a:blip>
          <a:stretch>
            <a:fillRect/>
          </a:stretch>
        </p:blipFill>
        <p:spPr>
          <a:xfrm flipH="1">
            <a:off x="0" y="208300"/>
            <a:ext cx="3933302" cy="22300"/>
          </a:xfrm>
          <a:prstGeom prst="rect">
            <a:avLst/>
          </a:prstGeom>
          <a:noFill/>
          <a:ln>
            <a:noFill/>
          </a:ln>
        </p:spPr>
      </p:pic>
      <p:sp>
        <p:nvSpPr>
          <p:cNvPr id="35" name="Google Shape;35;p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36" name="Google Shape;36;p6"/>
          <p:cNvPicPr preferRelativeResize="0"/>
          <p:nvPr/>
        </p:nvPicPr>
        <p:blipFill>
          <a:blip r:embed="rId3">
            <a:alphaModFix/>
          </a:blip>
          <a:stretch>
            <a:fillRect/>
          </a:stretch>
        </p:blipFill>
        <p:spPr>
          <a:xfrm flipH="1">
            <a:off x="8586351" y="4404488"/>
            <a:ext cx="379149" cy="39902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pic>
        <p:nvPicPr>
          <p:cNvPr id="38" name="Google Shape;38;p7"/>
          <p:cNvPicPr preferRelativeResize="0"/>
          <p:nvPr/>
        </p:nvPicPr>
        <p:blipFill>
          <a:blip r:embed="rId2">
            <a:alphaModFix/>
          </a:blip>
          <a:stretch>
            <a:fillRect/>
          </a:stretch>
        </p:blipFill>
        <p:spPr>
          <a:xfrm>
            <a:off x="5210700" y="4914900"/>
            <a:ext cx="3933302" cy="22300"/>
          </a:xfrm>
          <a:prstGeom prst="rect">
            <a:avLst/>
          </a:prstGeom>
          <a:noFill/>
          <a:ln>
            <a:noFill/>
          </a:ln>
        </p:spPr>
      </p:pic>
      <p:sp>
        <p:nvSpPr>
          <p:cNvPr id="39" name="Google Shape;39;p7"/>
          <p:cNvSpPr txBox="1"/>
          <p:nvPr>
            <p:ph type="title"/>
          </p:nvPr>
        </p:nvSpPr>
        <p:spPr>
          <a:xfrm>
            <a:off x="722375" y="539500"/>
            <a:ext cx="7699200" cy="576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7"/>
          <p:cNvSpPr txBox="1"/>
          <p:nvPr>
            <p:ph idx="1" type="body"/>
          </p:nvPr>
        </p:nvSpPr>
        <p:spPr>
          <a:xfrm>
            <a:off x="722375" y="1774550"/>
            <a:ext cx="4485900" cy="2393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7"/>
          <p:cNvSpPr/>
          <p:nvPr>
            <p:ph idx="2" type="pic"/>
          </p:nvPr>
        </p:nvSpPr>
        <p:spPr>
          <a:xfrm>
            <a:off x="5328850" y="1490900"/>
            <a:ext cx="3092700" cy="3113100"/>
          </a:xfrm>
          <a:prstGeom prst="roundRect">
            <a:avLst>
              <a:gd fmla="val 16667" name="adj"/>
            </a:avLst>
          </a:prstGeom>
          <a:noFill/>
          <a:ln>
            <a:noFill/>
          </a:ln>
        </p:spPr>
      </p:sp>
      <p:pic>
        <p:nvPicPr>
          <p:cNvPr id="42" name="Google Shape;42;p7"/>
          <p:cNvPicPr preferRelativeResize="0"/>
          <p:nvPr/>
        </p:nvPicPr>
        <p:blipFill rotWithShape="1">
          <a:blip r:embed="rId3">
            <a:alphaModFix/>
          </a:blip>
          <a:srcRect b="0" l="0" r="6006" t="0"/>
          <a:stretch/>
        </p:blipFill>
        <p:spPr>
          <a:xfrm>
            <a:off x="-1869575" y="0"/>
            <a:ext cx="3127500" cy="5143500"/>
          </a:xfrm>
          <a:prstGeom prst="rect">
            <a:avLst/>
          </a:prstGeom>
          <a:noFill/>
          <a:ln>
            <a:noFill/>
          </a:ln>
        </p:spPr>
      </p:pic>
      <p:grpSp>
        <p:nvGrpSpPr>
          <p:cNvPr id="43" name="Google Shape;43;p7"/>
          <p:cNvGrpSpPr/>
          <p:nvPr/>
        </p:nvGrpSpPr>
        <p:grpSpPr>
          <a:xfrm>
            <a:off x="722375" y="140463"/>
            <a:ext cx="8192713" cy="4842676"/>
            <a:chOff x="722375" y="140463"/>
            <a:chExt cx="8192713" cy="4842676"/>
          </a:xfrm>
        </p:grpSpPr>
        <p:pic>
          <p:nvPicPr>
            <p:cNvPr id="44" name="Google Shape;44;p7"/>
            <p:cNvPicPr preferRelativeResize="0"/>
            <p:nvPr/>
          </p:nvPicPr>
          <p:blipFill>
            <a:blip r:embed="rId4">
              <a:alphaModFix/>
            </a:blip>
            <a:stretch>
              <a:fillRect/>
            </a:stretch>
          </p:blipFill>
          <p:spPr>
            <a:xfrm flipH="1" rot="10800000">
              <a:off x="8535939" y="140463"/>
              <a:ext cx="379149" cy="399027"/>
            </a:xfrm>
            <a:prstGeom prst="rect">
              <a:avLst/>
            </a:prstGeom>
            <a:noFill/>
            <a:ln>
              <a:noFill/>
            </a:ln>
          </p:spPr>
        </p:pic>
        <p:pic>
          <p:nvPicPr>
            <p:cNvPr id="45" name="Google Shape;45;p7"/>
            <p:cNvPicPr preferRelativeResize="0"/>
            <p:nvPr/>
          </p:nvPicPr>
          <p:blipFill>
            <a:blip r:embed="rId4">
              <a:alphaModFix/>
            </a:blip>
            <a:stretch>
              <a:fillRect/>
            </a:stretch>
          </p:blipFill>
          <p:spPr>
            <a:xfrm flipH="1" rot="5400000">
              <a:off x="732314" y="4594050"/>
              <a:ext cx="379149" cy="399027"/>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pic>
        <p:nvPicPr>
          <p:cNvPr id="47" name="Google Shape;47;p8"/>
          <p:cNvPicPr preferRelativeResize="0"/>
          <p:nvPr/>
        </p:nvPicPr>
        <p:blipFill>
          <a:blip r:embed="rId2">
            <a:alphaModFix/>
          </a:blip>
          <a:stretch>
            <a:fillRect/>
          </a:stretch>
        </p:blipFill>
        <p:spPr>
          <a:xfrm flipH="1">
            <a:off x="0" y="4914900"/>
            <a:ext cx="3933302" cy="22300"/>
          </a:xfrm>
          <a:prstGeom prst="rect">
            <a:avLst/>
          </a:prstGeom>
          <a:noFill/>
          <a:ln>
            <a:noFill/>
          </a:ln>
        </p:spPr>
      </p:pic>
      <p:sp>
        <p:nvSpPr>
          <p:cNvPr id="48" name="Google Shape;48;p8"/>
          <p:cNvSpPr txBox="1"/>
          <p:nvPr>
            <p:ph type="title"/>
          </p:nvPr>
        </p:nvSpPr>
        <p:spPr>
          <a:xfrm>
            <a:off x="722375" y="1406075"/>
            <a:ext cx="5601300" cy="23316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9" name="Google Shape;49;p8"/>
          <p:cNvPicPr preferRelativeResize="0"/>
          <p:nvPr/>
        </p:nvPicPr>
        <p:blipFill>
          <a:blip r:embed="rId3">
            <a:alphaModFix/>
          </a:blip>
          <a:stretch>
            <a:fillRect/>
          </a:stretch>
        </p:blipFill>
        <p:spPr>
          <a:xfrm flipH="1" rot="5400000">
            <a:off x="193401" y="235125"/>
            <a:ext cx="379149" cy="39902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9"/>
          <p:cNvSpPr txBox="1"/>
          <p:nvPr>
            <p:ph type="title"/>
          </p:nvPr>
        </p:nvSpPr>
        <p:spPr>
          <a:xfrm>
            <a:off x="1887050" y="1555200"/>
            <a:ext cx="5370000" cy="7980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2" name="Google Shape;52;p9"/>
          <p:cNvSpPr txBox="1"/>
          <p:nvPr>
            <p:ph idx="1" type="subTitle"/>
          </p:nvPr>
        </p:nvSpPr>
        <p:spPr>
          <a:xfrm>
            <a:off x="1887050" y="2353200"/>
            <a:ext cx="53700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pic>
        <p:nvPicPr>
          <p:cNvPr id="53" name="Google Shape;53;p9"/>
          <p:cNvPicPr preferRelativeResize="0"/>
          <p:nvPr/>
        </p:nvPicPr>
        <p:blipFill>
          <a:blip r:embed="rId2">
            <a:alphaModFix/>
          </a:blip>
          <a:stretch>
            <a:fillRect/>
          </a:stretch>
        </p:blipFill>
        <p:spPr>
          <a:xfrm flipH="1">
            <a:off x="0" y="4914900"/>
            <a:ext cx="3933302" cy="22300"/>
          </a:xfrm>
          <a:prstGeom prst="rect">
            <a:avLst/>
          </a:prstGeom>
          <a:noFill/>
          <a:ln>
            <a:noFill/>
          </a:ln>
        </p:spPr>
      </p:pic>
      <p:grpSp>
        <p:nvGrpSpPr>
          <p:cNvPr id="54" name="Google Shape;54;p9"/>
          <p:cNvGrpSpPr/>
          <p:nvPr/>
        </p:nvGrpSpPr>
        <p:grpSpPr>
          <a:xfrm>
            <a:off x="209551" y="622575"/>
            <a:ext cx="8687138" cy="3971488"/>
            <a:chOff x="209551" y="622575"/>
            <a:chExt cx="8687138" cy="3971488"/>
          </a:xfrm>
        </p:grpSpPr>
        <p:pic>
          <p:nvPicPr>
            <p:cNvPr id="55" name="Google Shape;55;p9"/>
            <p:cNvPicPr preferRelativeResize="0"/>
            <p:nvPr/>
          </p:nvPicPr>
          <p:blipFill>
            <a:blip r:embed="rId3">
              <a:alphaModFix/>
            </a:blip>
            <a:stretch>
              <a:fillRect/>
            </a:stretch>
          </p:blipFill>
          <p:spPr>
            <a:xfrm flipH="1">
              <a:off x="209551" y="622575"/>
              <a:ext cx="379149" cy="399027"/>
            </a:xfrm>
            <a:prstGeom prst="rect">
              <a:avLst/>
            </a:prstGeom>
            <a:noFill/>
            <a:ln>
              <a:noFill/>
            </a:ln>
          </p:spPr>
        </p:pic>
        <p:pic>
          <p:nvPicPr>
            <p:cNvPr id="56" name="Google Shape;56;p9"/>
            <p:cNvPicPr preferRelativeResize="0"/>
            <p:nvPr/>
          </p:nvPicPr>
          <p:blipFill>
            <a:blip r:embed="rId3">
              <a:alphaModFix/>
            </a:blip>
            <a:stretch>
              <a:fillRect/>
            </a:stretch>
          </p:blipFill>
          <p:spPr>
            <a:xfrm flipH="1" rot="5400000">
              <a:off x="8507601" y="4204975"/>
              <a:ext cx="379149" cy="399027"/>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p:nvPr>
            <p:ph idx="2" type="pic"/>
          </p:nvPr>
        </p:nvSpPr>
        <p:spPr>
          <a:xfrm>
            <a:off x="0" y="0"/>
            <a:ext cx="9144000" cy="5143500"/>
          </a:xfrm>
          <a:prstGeom prst="rect">
            <a:avLst/>
          </a:prstGeom>
          <a:noFill/>
          <a:ln>
            <a:noFill/>
          </a:ln>
        </p:spPr>
      </p:sp>
      <p:sp>
        <p:nvSpPr>
          <p:cNvPr id="59" name="Google Shape;59;p10"/>
          <p:cNvSpPr txBox="1"/>
          <p:nvPr>
            <p:ph type="title"/>
          </p:nvPr>
        </p:nvSpPr>
        <p:spPr>
          <a:xfrm>
            <a:off x="722375" y="539500"/>
            <a:ext cx="3876600" cy="984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800"/>
              <a:buNone/>
              <a:defRPr sz="1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Archivo"/>
              <a:buNone/>
              <a:defRPr b="1" sz="2800">
                <a:solidFill>
                  <a:schemeClr val="dk1"/>
                </a:solidFill>
                <a:latin typeface="Archivo"/>
                <a:ea typeface="Archivo"/>
                <a:cs typeface="Archivo"/>
                <a:sym typeface="Archivo"/>
              </a:defRPr>
            </a:lvl1pPr>
            <a:lvl2pPr lvl="1">
              <a:spcBef>
                <a:spcPts val="0"/>
              </a:spcBef>
              <a:spcAft>
                <a:spcPts val="0"/>
              </a:spcAft>
              <a:buClr>
                <a:schemeClr val="dk1"/>
              </a:buClr>
              <a:buSzPts val="2800"/>
              <a:buFont typeface="Archivo"/>
              <a:buNone/>
              <a:defRPr b="1" sz="2800">
                <a:solidFill>
                  <a:schemeClr val="dk1"/>
                </a:solidFill>
                <a:latin typeface="Archivo"/>
                <a:ea typeface="Archivo"/>
                <a:cs typeface="Archivo"/>
                <a:sym typeface="Archivo"/>
              </a:defRPr>
            </a:lvl2pPr>
            <a:lvl3pPr lvl="2">
              <a:spcBef>
                <a:spcPts val="0"/>
              </a:spcBef>
              <a:spcAft>
                <a:spcPts val="0"/>
              </a:spcAft>
              <a:buClr>
                <a:schemeClr val="dk1"/>
              </a:buClr>
              <a:buSzPts val="2800"/>
              <a:buFont typeface="Archivo"/>
              <a:buNone/>
              <a:defRPr b="1" sz="2800">
                <a:solidFill>
                  <a:schemeClr val="dk1"/>
                </a:solidFill>
                <a:latin typeface="Archivo"/>
                <a:ea typeface="Archivo"/>
                <a:cs typeface="Archivo"/>
                <a:sym typeface="Archivo"/>
              </a:defRPr>
            </a:lvl3pPr>
            <a:lvl4pPr lvl="3">
              <a:spcBef>
                <a:spcPts val="0"/>
              </a:spcBef>
              <a:spcAft>
                <a:spcPts val="0"/>
              </a:spcAft>
              <a:buClr>
                <a:schemeClr val="dk1"/>
              </a:buClr>
              <a:buSzPts val="2800"/>
              <a:buFont typeface="Archivo"/>
              <a:buNone/>
              <a:defRPr b="1" sz="2800">
                <a:solidFill>
                  <a:schemeClr val="dk1"/>
                </a:solidFill>
                <a:latin typeface="Archivo"/>
                <a:ea typeface="Archivo"/>
                <a:cs typeface="Archivo"/>
                <a:sym typeface="Archivo"/>
              </a:defRPr>
            </a:lvl4pPr>
            <a:lvl5pPr lvl="4">
              <a:spcBef>
                <a:spcPts val="0"/>
              </a:spcBef>
              <a:spcAft>
                <a:spcPts val="0"/>
              </a:spcAft>
              <a:buClr>
                <a:schemeClr val="dk1"/>
              </a:buClr>
              <a:buSzPts val="2800"/>
              <a:buFont typeface="Archivo"/>
              <a:buNone/>
              <a:defRPr b="1" sz="2800">
                <a:solidFill>
                  <a:schemeClr val="dk1"/>
                </a:solidFill>
                <a:latin typeface="Archivo"/>
                <a:ea typeface="Archivo"/>
                <a:cs typeface="Archivo"/>
                <a:sym typeface="Archivo"/>
              </a:defRPr>
            </a:lvl5pPr>
            <a:lvl6pPr lvl="5">
              <a:spcBef>
                <a:spcPts val="0"/>
              </a:spcBef>
              <a:spcAft>
                <a:spcPts val="0"/>
              </a:spcAft>
              <a:buClr>
                <a:schemeClr val="dk1"/>
              </a:buClr>
              <a:buSzPts val="2800"/>
              <a:buFont typeface="Archivo"/>
              <a:buNone/>
              <a:defRPr b="1" sz="2800">
                <a:solidFill>
                  <a:schemeClr val="dk1"/>
                </a:solidFill>
                <a:latin typeface="Archivo"/>
                <a:ea typeface="Archivo"/>
                <a:cs typeface="Archivo"/>
                <a:sym typeface="Archivo"/>
              </a:defRPr>
            </a:lvl6pPr>
            <a:lvl7pPr lvl="6">
              <a:spcBef>
                <a:spcPts val="0"/>
              </a:spcBef>
              <a:spcAft>
                <a:spcPts val="0"/>
              </a:spcAft>
              <a:buClr>
                <a:schemeClr val="dk1"/>
              </a:buClr>
              <a:buSzPts val="2800"/>
              <a:buFont typeface="Archivo"/>
              <a:buNone/>
              <a:defRPr b="1" sz="2800">
                <a:solidFill>
                  <a:schemeClr val="dk1"/>
                </a:solidFill>
                <a:latin typeface="Archivo"/>
                <a:ea typeface="Archivo"/>
                <a:cs typeface="Archivo"/>
                <a:sym typeface="Archivo"/>
              </a:defRPr>
            </a:lvl7pPr>
            <a:lvl8pPr lvl="7">
              <a:spcBef>
                <a:spcPts val="0"/>
              </a:spcBef>
              <a:spcAft>
                <a:spcPts val="0"/>
              </a:spcAft>
              <a:buClr>
                <a:schemeClr val="dk1"/>
              </a:buClr>
              <a:buSzPts val="2800"/>
              <a:buFont typeface="Archivo"/>
              <a:buNone/>
              <a:defRPr b="1" sz="2800">
                <a:solidFill>
                  <a:schemeClr val="dk1"/>
                </a:solidFill>
                <a:latin typeface="Archivo"/>
                <a:ea typeface="Archivo"/>
                <a:cs typeface="Archivo"/>
                <a:sym typeface="Archivo"/>
              </a:defRPr>
            </a:lvl8pPr>
            <a:lvl9pPr lvl="8">
              <a:spcBef>
                <a:spcPts val="0"/>
              </a:spcBef>
              <a:spcAft>
                <a:spcPts val="0"/>
              </a:spcAft>
              <a:buClr>
                <a:schemeClr val="dk1"/>
              </a:buClr>
              <a:buSzPts val="2800"/>
              <a:buFont typeface="Archivo"/>
              <a:buNone/>
              <a:defRPr b="1" sz="2800">
                <a:solidFill>
                  <a:schemeClr val="dk1"/>
                </a:solidFill>
                <a:latin typeface="Archivo"/>
                <a:ea typeface="Archivo"/>
                <a:cs typeface="Archivo"/>
                <a:sym typeface="Archivo"/>
              </a:defRPr>
            </a:lvl9pPr>
          </a:lstStyle>
          <a:p/>
        </p:txBody>
      </p:sp>
      <p:sp>
        <p:nvSpPr>
          <p:cNvPr id="7" name="Google Shape;7;p1"/>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indent="-317500" lvl="1" marL="9144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8.gif"/><Relationship Id="rId4" Type="http://schemas.openxmlformats.org/officeDocument/2006/relationships/image" Target="../media/image27.gif"/><Relationship Id="rId5" Type="http://schemas.openxmlformats.org/officeDocument/2006/relationships/image" Target="../media/image2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radiopaedia.org/articles/ct-dose?lang=us" TargetMode="External"/><Relationship Id="rId4" Type="http://schemas.openxmlformats.org/officeDocument/2006/relationships/hyperlink" Target="https://health.ucdavis.edu/radiology/radiationdose.html" TargetMode="External"/><Relationship Id="rId5" Type="http://schemas.openxmlformats.org/officeDocument/2006/relationships/hyperlink" Target="https://zenodo.org/records/3959512" TargetMode="External"/><Relationship Id="rId6" Type="http://schemas.openxmlformats.org/officeDocument/2006/relationships/hyperlink" Target="https://github.com/186shades/ct-dose-estimat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9.png"/><Relationship Id="rId7"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jpg"/><Relationship Id="rId4" Type="http://schemas.openxmlformats.org/officeDocument/2006/relationships/image" Target="../media/image16.jp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ctrTitle"/>
          </p:nvPr>
        </p:nvSpPr>
        <p:spPr>
          <a:xfrm>
            <a:off x="722375" y="1300300"/>
            <a:ext cx="7814700" cy="15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100"/>
              <a:t>Exploring Methods for Computing Absorbed Radiation Dose in CT Imaging</a:t>
            </a:r>
            <a:endParaRPr sz="3100"/>
          </a:p>
        </p:txBody>
      </p:sp>
      <p:sp>
        <p:nvSpPr>
          <p:cNvPr id="156" name="Google Shape;156;p24"/>
          <p:cNvSpPr txBox="1"/>
          <p:nvPr>
            <p:ph idx="1" type="subTitle"/>
          </p:nvPr>
        </p:nvSpPr>
        <p:spPr>
          <a:xfrm>
            <a:off x="722375" y="3182575"/>
            <a:ext cx="7814700" cy="44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018"/>
              <a:buNone/>
            </a:pPr>
            <a:r>
              <a:rPr b="1" lang="en" sz="1800">
                <a:solidFill>
                  <a:srgbClr val="DD7E6B"/>
                </a:solidFill>
              </a:rPr>
              <a:t>Group 4 - </a:t>
            </a:r>
            <a:r>
              <a:rPr b="1" lang="en" sz="1800">
                <a:solidFill>
                  <a:srgbClr val="DD7E6B"/>
                </a:solidFill>
              </a:rPr>
              <a:t>Avanti Bhandarkar, Diana Vucevic, Sharvari Deshmukh</a:t>
            </a:r>
            <a:endParaRPr b="1" sz="1800">
              <a:solidFill>
                <a:srgbClr val="DD7E6B"/>
              </a:solidFill>
            </a:endParaRPr>
          </a:p>
        </p:txBody>
      </p:sp>
      <p:pic>
        <p:nvPicPr>
          <p:cNvPr id="157" name="Google Shape;157;p24"/>
          <p:cNvPicPr preferRelativeResize="0"/>
          <p:nvPr/>
        </p:nvPicPr>
        <p:blipFill>
          <a:blip r:embed="rId3">
            <a:alphaModFix/>
          </a:blip>
          <a:stretch>
            <a:fillRect/>
          </a:stretch>
        </p:blipFill>
        <p:spPr>
          <a:xfrm flipH="1" rot="10800000">
            <a:off x="228926" y="124175"/>
            <a:ext cx="379149" cy="399027"/>
          </a:xfrm>
          <a:prstGeom prst="rect">
            <a:avLst/>
          </a:prstGeom>
          <a:noFill/>
          <a:ln>
            <a:noFill/>
          </a:ln>
        </p:spPr>
      </p:pic>
      <p:pic>
        <p:nvPicPr>
          <p:cNvPr id="158" name="Google Shape;158;p24"/>
          <p:cNvPicPr preferRelativeResize="0"/>
          <p:nvPr/>
        </p:nvPicPr>
        <p:blipFill>
          <a:blip r:embed="rId3">
            <a:alphaModFix/>
          </a:blip>
          <a:stretch>
            <a:fillRect/>
          </a:stretch>
        </p:blipFill>
        <p:spPr>
          <a:xfrm flipH="1">
            <a:off x="8575826" y="4404475"/>
            <a:ext cx="379149" cy="3990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3"/>
          <p:cNvPicPr preferRelativeResize="0"/>
          <p:nvPr/>
        </p:nvPicPr>
        <p:blipFill>
          <a:blip r:embed="rId3">
            <a:alphaModFix/>
          </a:blip>
          <a:stretch>
            <a:fillRect/>
          </a:stretch>
        </p:blipFill>
        <p:spPr>
          <a:xfrm>
            <a:off x="3709038" y="2873875"/>
            <a:ext cx="2283101" cy="1445275"/>
          </a:xfrm>
          <a:prstGeom prst="rect">
            <a:avLst/>
          </a:prstGeom>
          <a:noFill/>
          <a:ln>
            <a:noFill/>
          </a:ln>
        </p:spPr>
      </p:pic>
      <p:pic>
        <p:nvPicPr>
          <p:cNvPr id="270" name="Google Shape;270;p33"/>
          <p:cNvPicPr preferRelativeResize="0"/>
          <p:nvPr/>
        </p:nvPicPr>
        <p:blipFill>
          <a:blip r:embed="rId4">
            <a:alphaModFix/>
          </a:blip>
          <a:stretch>
            <a:fillRect/>
          </a:stretch>
        </p:blipFill>
        <p:spPr>
          <a:xfrm>
            <a:off x="5345551" y="787150"/>
            <a:ext cx="1792699" cy="1792725"/>
          </a:xfrm>
          <a:prstGeom prst="rect">
            <a:avLst/>
          </a:prstGeom>
          <a:noFill/>
          <a:ln>
            <a:noFill/>
          </a:ln>
        </p:spPr>
      </p:pic>
      <p:pic>
        <p:nvPicPr>
          <p:cNvPr id="271" name="Google Shape;271;p33"/>
          <p:cNvPicPr preferRelativeResize="0"/>
          <p:nvPr/>
        </p:nvPicPr>
        <p:blipFill>
          <a:blip r:embed="rId5">
            <a:alphaModFix/>
          </a:blip>
          <a:stretch>
            <a:fillRect/>
          </a:stretch>
        </p:blipFill>
        <p:spPr>
          <a:xfrm>
            <a:off x="6401500" y="2784493"/>
            <a:ext cx="2336875" cy="1479332"/>
          </a:xfrm>
          <a:prstGeom prst="rect">
            <a:avLst/>
          </a:prstGeom>
          <a:noFill/>
          <a:ln>
            <a:noFill/>
          </a:ln>
        </p:spPr>
      </p:pic>
      <p:sp>
        <p:nvSpPr>
          <p:cNvPr id="272" name="Google Shape;272;p33"/>
          <p:cNvSpPr txBox="1"/>
          <p:nvPr/>
        </p:nvSpPr>
        <p:spPr>
          <a:xfrm>
            <a:off x="677625" y="883600"/>
            <a:ext cx="4304400" cy="37557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b="1" lang="en">
                <a:solidFill>
                  <a:schemeClr val="dk1"/>
                </a:solidFill>
                <a:latin typeface="Karla"/>
                <a:ea typeface="Karla"/>
                <a:cs typeface="Karla"/>
                <a:sym typeface="Karla"/>
              </a:rPr>
              <a:t>Tissue categories:</a:t>
            </a:r>
            <a:r>
              <a:rPr b="1" lang="en">
                <a:solidFill>
                  <a:schemeClr val="dk1"/>
                </a:solidFill>
                <a:latin typeface="Karla"/>
                <a:ea typeface="Karla"/>
                <a:cs typeface="Karla"/>
                <a:sym typeface="Karla"/>
              </a:rPr>
              <a:t> </a:t>
            </a:r>
            <a:r>
              <a:rPr b="1" lang="en">
                <a:solidFill>
                  <a:schemeClr val="dk1"/>
                </a:solidFill>
                <a:latin typeface="Karla"/>
                <a:ea typeface="Karla"/>
                <a:cs typeface="Karla"/>
                <a:sym typeface="Karla"/>
              </a:rPr>
              <a:t>darker = denser</a:t>
            </a:r>
            <a:endParaRPr b="1">
              <a:solidFill>
                <a:schemeClr val="dk1"/>
              </a:solidFill>
              <a:latin typeface="Karla"/>
              <a:ea typeface="Karla"/>
              <a:cs typeface="Karla"/>
              <a:sym typeface="Karla"/>
            </a:endParaRPr>
          </a:p>
          <a:p>
            <a:pPr indent="-317500" lvl="0" marL="457200" rtl="0" algn="just">
              <a:lnSpc>
                <a:spcPct val="100000"/>
              </a:lnSpc>
              <a:spcBef>
                <a:spcPts val="1200"/>
              </a:spcBef>
              <a:spcAft>
                <a:spcPts val="0"/>
              </a:spcAft>
              <a:buClr>
                <a:srgbClr val="999999"/>
              </a:buClr>
              <a:buSzPts val="1400"/>
              <a:buFont typeface="Karla"/>
              <a:buChar char="●"/>
            </a:pPr>
            <a:r>
              <a:rPr b="1" lang="en">
                <a:solidFill>
                  <a:srgbClr val="999999"/>
                </a:solidFill>
                <a:latin typeface="Karla"/>
                <a:ea typeface="Karla"/>
                <a:cs typeface="Karla"/>
                <a:sym typeface="Karla"/>
              </a:rPr>
              <a:t>Gray - Lung tissue</a:t>
            </a:r>
            <a:endParaRPr b="1">
              <a:solidFill>
                <a:srgbClr val="999999"/>
              </a:solidFill>
              <a:latin typeface="Karla"/>
              <a:ea typeface="Karla"/>
              <a:cs typeface="Karla"/>
              <a:sym typeface="Karla"/>
            </a:endParaRPr>
          </a:p>
          <a:p>
            <a:pPr indent="-317500" lvl="0" marL="457200" rtl="0" algn="just">
              <a:lnSpc>
                <a:spcPct val="100000"/>
              </a:lnSpc>
              <a:spcBef>
                <a:spcPts val="0"/>
              </a:spcBef>
              <a:spcAft>
                <a:spcPts val="0"/>
              </a:spcAft>
              <a:buClr>
                <a:srgbClr val="CC9965"/>
              </a:buClr>
              <a:buSzPts val="1400"/>
              <a:buFont typeface="Karla"/>
              <a:buChar char="●"/>
            </a:pPr>
            <a:r>
              <a:rPr b="1" lang="en">
                <a:solidFill>
                  <a:srgbClr val="CC9965"/>
                </a:solidFill>
                <a:latin typeface="Karla"/>
                <a:ea typeface="Karla"/>
                <a:cs typeface="Karla"/>
                <a:sym typeface="Karla"/>
              </a:rPr>
              <a:t>Brown - Fat / soft tissue</a:t>
            </a:r>
            <a:endParaRPr b="1">
              <a:solidFill>
                <a:srgbClr val="CC9965"/>
              </a:solidFill>
              <a:latin typeface="Karla"/>
              <a:ea typeface="Karla"/>
              <a:cs typeface="Karla"/>
              <a:sym typeface="Karla"/>
            </a:endParaRPr>
          </a:p>
          <a:p>
            <a:pPr indent="-317500" lvl="0" marL="457200" rtl="0" algn="just">
              <a:lnSpc>
                <a:spcPct val="100000"/>
              </a:lnSpc>
              <a:spcBef>
                <a:spcPts val="0"/>
              </a:spcBef>
              <a:spcAft>
                <a:spcPts val="0"/>
              </a:spcAft>
              <a:buClr>
                <a:srgbClr val="FF0000"/>
              </a:buClr>
              <a:buSzPts val="1400"/>
              <a:buFont typeface="Karla"/>
              <a:buChar char="●"/>
            </a:pPr>
            <a:r>
              <a:rPr b="1" lang="en">
                <a:solidFill>
                  <a:srgbClr val="FF0000"/>
                </a:solidFill>
                <a:latin typeface="Karla"/>
                <a:ea typeface="Karla"/>
                <a:cs typeface="Karla"/>
                <a:sym typeface="Karla"/>
              </a:rPr>
              <a:t>Red - Muscle</a:t>
            </a:r>
            <a:endParaRPr b="1">
              <a:solidFill>
                <a:srgbClr val="FF0000"/>
              </a:solidFill>
              <a:latin typeface="Karla"/>
              <a:ea typeface="Karla"/>
              <a:cs typeface="Karla"/>
              <a:sym typeface="Karla"/>
            </a:endParaRPr>
          </a:p>
          <a:p>
            <a:pPr indent="-317500" lvl="0" marL="457200" rtl="0" algn="just">
              <a:lnSpc>
                <a:spcPct val="100000"/>
              </a:lnSpc>
              <a:spcBef>
                <a:spcPts val="0"/>
              </a:spcBef>
              <a:spcAft>
                <a:spcPts val="0"/>
              </a:spcAft>
              <a:buClr>
                <a:schemeClr val="dk1"/>
              </a:buClr>
              <a:buSzPts val="1400"/>
              <a:buFont typeface="Karla"/>
              <a:buChar char="●"/>
            </a:pPr>
            <a:r>
              <a:rPr b="1" lang="en">
                <a:solidFill>
                  <a:srgbClr val="E5E5CC"/>
                </a:solidFill>
                <a:latin typeface="Karla"/>
                <a:ea typeface="Karla"/>
                <a:cs typeface="Karla"/>
                <a:sym typeface="Karla"/>
              </a:rPr>
              <a:t>Off-white</a:t>
            </a:r>
            <a:r>
              <a:rPr b="1" lang="en">
                <a:solidFill>
                  <a:schemeClr val="dk1"/>
                </a:solidFill>
                <a:latin typeface="Karla"/>
                <a:ea typeface="Karla"/>
                <a:cs typeface="Karla"/>
                <a:sym typeface="Karla"/>
              </a:rPr>
              <a:t> and </a:t>
            </a:r>
            <a:r>
              <a:rPr b="1" lang="en">
                <a:solidFill>
                  <a:srgbClr val="99997F"/>
                </a:solidFill>
                <a:latin typeface="Karla"/>
                <a:ea typeface="Karla"/>
                <a:cs typeface="Karla"/>
                <a:sym typeface="Karla"/>
              </a:rPr>
              <a:t>Gray</a:t>
            </a:r>
            <a:r>
              <a:rPr b="1" lang="en">
                <a:solidFill>
                  <a:schemeClr val="dk1"/>
                </a:solidFill>
                <a:latin typeface="Karla"/>
                <a:ea typeface="Karla"/>
                <a:cs typeface="Karla"/>
                <a:sym typeface="Karla"/>
              </a:rPr>
              <a:t> - Bone</a:t>
            </a:r>
            <a:endParaRPr b="1">
              <a:solidFill>
                <a:schemeClr val="dk1"/>
              </a:solidFill>
              <a:latin typeface="Karla"/>
              <a:ea typeface="Karla"/>
              <a:cs typeface="Karla"/>
              <a:sym typeface="Karla"/>
            </a:endParaRPr>
          </a:p>
          <a:p>
            <a:pPr indent="0" lvl="0" marL="0" rtl="0" algn="just">
              <a:lnSpc>
                <a:spcPct val="100000"/>
              </a:lnSpc>
              <a:spcBef>
                <a:spcPts val="1200"/>
              </a:spcBef>
              <a:spcAft>
                <a:spcPts val="0"/>
              </a:spcAft>
              <a:buNone/>
            </a:pPr>
            <a:r>
              <a:rPr b="1" lang="en">
                <a:solidFill>
                  <a:schemeClr val="dk1"/>
                </a:solidFill>
                <a:latin typeface="Karla"/>
                <a:ea typeface="Karla"/>
                <a:cs typeface="Karla"/>
                <a:sym typeface="Karla"/>
              </a:rPr>
              <a:t>Pregnancy-specific tissues</a:t>
            </a:r>
            <a:endParaRPr b="1">
              <a:solidFill>
                <a:schemeClr val="dk1"/>
              </a:solidFill>
              <a:latin typeface="Karla"/>
              <a:ea typeface="Karla"/>
              <a:cs typeface="Karla"/>
              <a:sym typeface="Karla"/>
            </a:endParaRPr>
          </a:p>
          <a:p>
            <a:pPr indent="-317500" lvl="0" marL="457200" rtl="0" algn="just">
              <a:lnSpc>
                <a:spcPct val="100000"/>
              </a:lnSpc>
              <a:spcBef>
                <a:spcPts val="1200"/>
              </a:spcBef>
              <a:spcAft>
                <a:spcPts val="0"/>
              </a:spcAft>
              <a:buClr>
                <a:srgbClr val="E5E5B2"/>
              </a:buClr>
              <a:buSzPts val="1400"/>
              <a:buFont typeface="Karla"/>
              <a:buChar char="●"/>
            </a:pPr>
            <a:r>
              <a:rPr b="1" lang="en">
                <a:solidFill>
                  <a:srgbClr val="E5E5B2"/>
                </a:solidFill>
                <a:latin typeface="Karla"/>
                <a:ea typeface="Karla"/>
                <a:cs typeface="Karla"/>
                <a:sym typeface="Karla"/>
              </a:rPr>
              <a:t>Off white - Fetal bone </a:t>
            </a:r>
            <a:endParaRPr b="1">
              <a:solidFill>
                <a:srgbClr val="E5E5B2"/>
              </a:solidFill>
              <a:latin typeface="Karla"/>
              <a:ea typeface="Karla"/>
              <a:cs typeface="Karla"/>
              <a:sym typeface="Karla"/>
            </a:endParaRPr>
          </a:p>
          <a:p>
            <a:pPr indent="-317500" lvl="0" marL="457200" rtl="0" algn="just">
              <a:lnSpc>
                <a:spcPct val="100000"/>
              </a:lnSpc>
              <a:spcBef>
                <a:spcPts val="0"/>
              </a:spcBef>
              <a:spcAft>
                <a:spcPts val="0"/>
              </a:spcAft>
              <a:buClr>
                <a:srgbClr val="E5B2E5"/>
              </a:buClr>
              <a:buSzPts val="1400"/>
              <a:buFont typeface="Karla"/>
              <a:buChar char="●"/>
            </a:pPr>
            <a:r>
              <a:rPr b="1" lang="en">
                <a:solidFill>
                  <a:srgbClr val="E5B2E5"/>
                </a:solidFill>
                <a:latin typeface="Karla"/>
                <a:ea typeface="Karla"/>
                <a:cs typeface="Karla"/>
                <a:sym typeface="Karla"/>
              </a:rPr>
              <a:t>Lavender - Fetal tissue</a:t>
            </a:r>
            <a:endParaRPr b="1">
              <a:solidFill>
                <a:srgbClr val="E5B2E5"/>
              </a:solidFill>
              <a:latin typeface="Karla"/>
              <a:ea typeface="Karla"/>
              <a:cs typeface="Karla"/>
              <a:sym typeface="Karla"/>
            </a:endParaRPr>
          </a:p>
          <a:p>
            <a:pPr indent="-317500" lvl="0" marL="457200" rtl="0" algn="just">
              <a:lnSpc>
                <a:spcPct val="100000"/>
              </a:lnSpc>
              <a:spcBef>
                <a:spcPts val="0"/>
              </a:spcBef>
              <a:spcAft>
                <a:spcPts val="0"/>
              </a:spcAft>
              <a:buClr>
                <a:srgbClr val="99E599"/>
              </a:buClr>
              <a:buSzPts val="1400"/>
              <a:buFont typeface="Karla"/>
              <a:buChar char="●"/>
            </a:pPr>
            <a:r>
              <a:rPr b="1" lang="en">
                <a:solidFill>
                  <a:srgbClr val="99E599"/>
                </a:solidFill>
                <a:latin typeface="Karla"/>
                <a:ea typeface="Karla"/>
                <a:cs typeface="Karla"/>
                <a:sym typeface="Karla"/>
              </a:rPr>
              <a:t>Green - Gestational sac</a:t>
            </a:r>
            <a:endParaRPr b="1">
              <a:solidFill>
                <a:srgbClr val="99E599"/>
              </a:solidFill>
              <a:latin typeface="Karla"/>
              <a:ea typeface="Karla"/>
              <a:cs typeface="Karla"/>
              <a:sym typeface="Karla"/>
            </a:endParaRPr>
          </a:p>
          <a:p>
            <a:pPr indent="-317500" lvl="0" marL="457200" rtl="0" algn="just">
              <a:lnSpc>
                <a:spcPct val="100000"/>
              </a:lnSpc>
              <a:spcBef>
                <a:spcPts val="0"/>
              </a:spcBef>
              <a:spcAft>
                <a:spcPts val="0"/>
              </a:spcAft>
              <a:buClr>
                <a:srgbClr val="E59999"/>
              </a:buClr>
              <a:buSzPts val="1400"/>
              <a:buFont typeface="Karla"/>
              <a:buChar char="●"/>
            </a:pPr>
            <a:r>
              <a:rPr b="1" lang="en">
                <a:solidFill>
                  <a:srgbClr val="E59999"/>
                </a:solidFill>
                <a:latin typeface="Karla"/>
                <a:ea typeface="Karla"/>
                <a:cs typeface="Karla"/>
                <a:sym typeface="Karla"/>
              </a:rPr>
              <a:t>Pink - Uterus</a:t>
            </a:r>
            <a:endParaRPr b="1">
              <a:solidFill>
                <a:srgbClr val="E59999"/>
              </a:solidFill>
              <a:latin typeface="Karla"/>
              <a:ea typeface="Karla"/>
              <a:cs typeface="Karla"/>
              <a:sym typeface="Karla"/>
            </a:endParaRPr>
          </a:p>
          <a:p>
            <a:pPr indent="0" lvl="0" marL="0" rtl="0" algn="just">
              <a:lnSpc>
                <a:spcPct val="100000"/>
              </a:lnSpc>
              <a:spcBef>
                <a:spcPts val="1200"/>
              </a:spcBef>
              <a:spcAft>
                <a:spcPts val="0"/>
              </a:spcAft>
              <a:buNone/>
            </a:pPr>
            <a:r>
              <a:rPr b="1" lang="en">
                <a:solidFill>
                  <a:schemeClr val="dk1"/>
                </a:solidFill>
                <a:latin typeface="Karla"/>
                <a:ea typeface="Karla"/>
                <a:cs typeface="Karla"/>
                <a:sym typeface="Karla"/>
              </a:rPr>
              <a:t>Non-anatomical materials</a:t>
            </a:r>
            <a:endParaRPr b="1">
              <a:solidFill>
                <a:schemeClr val="dk1"/>
              </a:solidFill>
              <a:latin typeface="Karla"/>
              <a:ea typeface="Karla"/>
              <a:cs typeface="Karla"/>
              <a:sym typeface="Karla"/>
            </a:endParaRPr>
          </a:p>
          <a:p>
            <a:pPr indent="-317500" lvl="0" marL="457200" rtl="0" algn="just">
              <a:lnSpc>
                <a:spcPct val="100000"/>
              </a:lnSpc>
              <a:spcBef>
                <a:spcPts val="1200"/>
              </a:spcBef>
              <a:spcAft>
                <a:spcPts val="0"/>
              </a:spcAft>
              <a:buClr>
                <a:srgbClr val="0000FF"/>
              </a:buClr>
              <a:buSzPts val="1400"/>
              <a:buFont typeface="Karla"/>
              <a:buChar char="●"/>
            </a:pPr>
            <a:r>
              <a:rPr b="1" lang="en">
                <a:solidFill>
                  <a:srgbClr val="0000FF"/>
                </a:solidFill>
                <a:latin typeface="Karla"/>
                <a:ea typeface="Karla"/>
                <a:cs typeface="Karla"/>
                <a:sym typeface="Karla"/>
              </a:rPr>
              <a:t>Blue - Water</a:t>
            </a:r>
            <a:endParaRPr b="1">
              <a:solidFill>
                <a:srgbClr val="0000FF"/>
              </a:solidFill>
              <a:latin typeface="Karla"/>
              <a:ea typeface="Karla"/>
              <a:cs typeface="Karla"/>
              <a:sym typeface="Karla"/>
            </a:endParaRPr>
          </a:p>
          <a:p>
            <a:pPr indent="-317500" lvl="0" marL="457200" rtl="0" algn="just">
              <a:lnSpc>
                <a:spcPct val="100000"/>
              </a:lnSpc>
              <a:spcBef>
                <a:spcPts val="0"/>
              </a:spcBef>
              <a:spcAft>
                <a:spcPts val="0"/>
              </a:spcAft>
              <a:buClr>
                <a:schemeClr val="dk1"/>
              </a:buClr>
              <a:buSzPts val="1400"/>
              <a:buFont typeface="Karla"/>
              <a:buChar char="●"/>
            </a:pPr>
            <a:r>
              <a:rPr b="1" lang="en">
                <a:solidFill>
                  <a:schemeClr val="dk1"/>
                </a:solidFill>
                <a:latin typeface="Karla"/>
                <a:ea typeface="Karla"/>
                <a:cs typeface="Karla"/>
                <a:sym typeface="Karla"/>
              </a:rPr>
              <a:t>White - Air</a:t>
            </a:r>
            <a:endParaRPr b="1">
              <a:solidFill>
                <a:srgbClr val="E59999"/>
              </a:solidFill>
              <a:latin typeface="Karla"/>
              <a:ea typeface="Karla"/>
              <a:cs typeface="Karla"/>
              <a:sym typeface="Karla"/>
            </a:endParaRPr>
          </a:p>
        </p:txBody>
      </p:sp>
      <p:sp>
        <p:nvSpPr>
          <p:cNvPr id="273" name="Google Shape;273;p33"/>
          <p:cNvSpPr txBox="1"/>
          <p:nvPr>
            <p:ph idx="4294967295" type="title"/>
          </p:nvPr>
        </p:nvSpPr>
        <p:spPr>
          <a:xfrm>
            <a:off x="722400" y="310900"/>
            <a:ext cx="7699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Anatomy-Aware </a:t>
            </a:r>
            <a:r>
              <a:rPr lang="en"/>
              <a:t>Voxelized Models</a:t>
            </a:r>
            <a:endParaRPr/>
          </a:p>
          <a:p>
            <a:pPr indent="0" lvl="0" marL="0" marR="0" rtl="0" algn="just">
              <a:lnSpc>
                <a:spcPct val="115000"/>
              </a:lnSpc>
              <a:spcBef>
                <a:spcPts val="0"/>
              </a:spcBef>
              <a:spcAft>
                <a:spcPts val="1200"/>
              </a:spcAft>
              <a:buNone/>
            </a:pPr>
            <a:r>
              <a:t/>
            </a:r>
            <a:endParaRPr sz="1400">
              <a:solidFill>
                <a:schemeClr val="accent2"/>
              </a:solidFill>
              <a:latin typeface="Karla"/>
              <a:ea typeface="Karla"/>
              <a:cs typeface="Karla"/>
              <a:sym typeface="Karla"/>
            </a:endParaRPr>
          </a:p>
        </p:txBody>
      </p:sp>
      <p:sp>
        <p:nvSpPr>
          <p:cNvPr id="274" name="Google Shape;274;p33"/>
          <p:cNvSpPr txBox="1"/>
          <p:nvPr/>
        </p:nvSpPr>
        <p:spPr>
          <a:xfrm>
            <a:off x="3350588" y="4382463"/>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000">
                <a:solidFill>
                  <a:schemeClr val="dk1"/>
                </a:solidFill>
                <a:latin typeface="Karla"/>
                <a:ea typeface="Karla"/>
                <a:cs typeface="Karla"/>
                <a:sym typeface="Karla"/>
              </a:rPr>
              <a:t>Axial view</a:t>
            </a:r>
            <a:endParaRPr sz="1000">
              <a:solidFill>
                <a:schemeClr val="dk1"/>
              </a:solidFill>
              <a:latin typeface="Karla"/>
              <a:ea typeface="Karla"/>
              <a:cs typeface="Karla"/>
              <a:sym typeface="Karla"/>
            </a:endParaRPr>
          </a:p>
        </p:txBody>
      </p:sp>
      <p:sp>
        <p:nvSpPr>
          <p:cNvPr id="275" name="Google Shape;275;p33"/>
          <p:cNvSpPr txBox="1"/>
          <p:nvPr/>
        </p:nvSpPr>
        <p:spPr>
          <a:xfrm>
            <a:off x="6217188" y="4382463"/>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000">
                <a:solidFill>
                  <a:schemeClr val="dk1"/>
                </a:solidFill>
                <a:latin typeface="Karla"/>
                <a:ea typeface="Karla"/>
                <a:cs typeface="Karla"/>
                <a:sym typeface="Karla"/>
              </a:rPr>
              <a:t>Sagittal view</a:t>
            </a:r>
            <a:endParaRPr sz="1000">
              <a:solidFill>
                <a:schemeClr val="dk1"/>
              </a:solidFill>
              <a:latin typeface="Karla"/>
              <a:ea typeface="Karla"/>
              <a:cs typeface="Karla"/>
              <a:sym typeface="Karla"/>
            </a:endParaRPr>
          </a:p>
        </p:txBody>
      </p:sp>
      <p:sp>
        <p:nvSpPr>
          <p:cNvPr id="276" name="Google Shape;276;p33"/>
          <p:cNvSpPr txBox="1"/>
          <p:nvPr/>
        </p:nvSpPr>
        <p:spPr>
          <a:xfrm>
            <a:off x="6589047" y="1514150"/>
            <a:ext cx="22563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000">
                <a:solidFill>
                  <a:schemeClr val="dk1"/>
                </a:solidFill>
                <a:latin typeface="Karla"/>
                <a:ea typeface="Karla"/>
                <a:cs typeface="Karla"/>
                <a:sym typeface="Karla"/>
              </a:rPr>
              <a:t>Coronal view</a:t>
            </a:r>
            <a:endParaRPr sz="1000">
              <a:solidFill>
                <a:schemeClr val="dk1"/>
              </a:solidFill>
              <a:latin typeface="Karla"/>
              <a:ea typeface="Karla"/>
              <a:cs typeface="Karla"/>
              <a:sym typeface="Karl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idx="4294967295" type="title"/>
          </p:nvPr>
        </p:nvSpPr>
        <p:spPr>
          <a:xfrm>
            <a:off x="722375" y="539500"/>
            <a:ext cx="7699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MC Simulations: </a:t>
            </a:r>
            <a:r>
              <a:rPr lang="en"/>
              <a:t>Methodology</a:t>
            </a:r>
            <a:endParaRPr/>
          </a:p>
          <a:p>
            <a:pPr indent="0" lvl="0" marL="0" rtl="0" algn="ctr">
              <a:spcBef>
                <a:spcPts val="0"/>
              </a:spcBef>
              <a:spcAft>
                <a:spcPts val="0"/>
              </a:spcAft>
              <a:buNone/>
            </a:pPr>
            <a:r>
              <a:t/>
            </a:r>
            <a:endParaRPr/>
          </a:p>
        </p:txBody>
      </p:sp>
      <p:sp>
        <p:nvSpPr>
          <p:cNvPr id="282" name="Google Shape;282;p34"/>
          <p:cNvSpPr txBox="1"/>
          <p:nvPr>
            <p:ph idx="4294967295" type="body"/>
          </p:nvPr>
        </p:nvSpPr>
        <p:spPr>
          <a:xfrm>
            <a:off x="722375" y="1036000"/>
            <a:ext cx="7862100" cy="3561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Voxelized Anatomical Models using DICOM and MCNPX input files</a:t>
            </a:r>
            <a:endParaRPr/>
          </a:p>
          <a:p>
            <a:pPr indent="-317500" lvl="0" marL="457200" rtl="0" algn="l">
              <a:lnSpc>
                <a:spcPct val="150000"/>
              </a:lnSpc>
              <a:spcBef>
                <a:spcPts val="0"/>
              </a:spcBef>
              <a:spcAft>
                <a:spcPts val="0"/>
              </a:spcAft>
              <a:buSzPts val="1400"/>
              <a:buChar char="●"/>
            </a:pPr>
            <a:r>
              <a:rPr lang="en"/>
              <a:t>Mapped tissue code to densities for tissue segmentation</a:t>
            </a:r>
            <a:endParaRPr/>
          </a:p>
          <a:p>
            <a:pPr indent="-317500" lvl="0" marL="457200" rtl="0" algn="l">
              <a:lnSpc>
                <a:spcPct val="150000"/>
              </a:lnSpc>
              <a:spcBef>
                <a:spcPts val="0"/>
              </a:spcBef>
              <a:spcAft>
                <a:spcPts val="0"/>
              </a:spcAft>
              <a:buSzPts val="1400"/>
              <a:buChar char="●"/>
            </a:pPr>
            <a:r>
              <a:rPr lang="en"/>
              <a:t>Downsampled slice image to 1 / 4th to decrease </a:t>
            </a:r>
            <a:r>
              <a:rPr lang="en"/>
              <a:t>computation</a:t>
            </a:r>
            <a:r>
              <a:rPr lang="en"/>
              <a:t> time</a:t>
            </a:r>
            <a:endParaRPr/>
          </a:p>
          <a:p>
            <a:pPr indent="-317500" lvl="0" marL="457200" rtl="0" algn="l">
              <a:lnSpc>
                <a:spcPct val="150000"/>
              </a:lnSpc>
              <a:spcBef>
                <a:spcPts val="0"/>
              </a:spcBef>
              <a:spcAft>
                <a:spcPts val="0"/>
              </a:spcAft>
              <a:buSzPts val="1400"/>
              <a:buChar char="●"/>
            </a:pPr>
            <a:r>
              <a:rPr lang="en"/>
              <a:t>TCM vs FTC for CDF of photon energies from source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83" name="Google Shape;283;p34"/>
          <p:cNvPicPr preferRelativeResize="0"/>
          <p:nvPr/>
        </p:nvPicPr>
        <p:blipFill>
          <a:blip r:embed="rId3">
            <a:alphaModFix/>
          </a:blip>
          <a:stretch>
            <a:fillRect/>
          </a:stretch>
        </p:blipFill>
        <p:spPr>
          <a:xfrm>
            <a:off x="2977925" y="2435850"/>
            <a:ext cx="3188150" cy="2558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5"/>
          <p:cNvSpPr txBox="1"/>
          <p:nvPr>
            <p:ph idx="4294967295" type="title"/>
          </p:nvPr>
        </p:nvSpPr>
        <p:spPr>
          <a:xfrm>
            <a:off x="722375" y="539500"/>
            <a:ext cx="7699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MC Simulations: Methodology</a:t>
            </a:r>
            <a:endParaRPr/>
          </a:p>
          <a:p>
            <a:pPr indent="0" lvl="0" marL="0" rtl="0" algn="ctr">
              <a:spcBef>
                <a:spcPts val="0"/>
              </a:spcBef>
              <a:spcAft>
                <a:spcPts val="0"/>
              </a:spcAft>
              <a:buNone/>
            </a:pPr>
            <a:r>
              <a:t/>
            </a:r>
            <a:endParaRPr/>
          </a:p>
        </p:txBody>
      </p:sp>
      <p:sp>
        <p:nvSpPr>
          <p:cNvPr id="289" name="Google Shape;289;p35"/>
          <p:cNvSpPr txBox="1"/>
          <p:nvPr>
            <p:ph idx="4294967295" type="body"/>
          </p:nvPr>
        </p:nvSpPr>
        <p:spPr>
          <a:xfrm>
            <a:off x="611875" y="1112200"/>
            <a:ext cx="8023800" cy="18057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Number of photons : 100 per 10</a:t>
            </a:r>
            <a:r>
              <a:rPr baseline="30000" lang="en"/>
              <a:t>0 </a:t>
            </a:r>
            <a:r>
              <a:rPr lang="en"/>
              <a:t>angle per voxel</a:t>
            </a:r>
            <a:endParaRPr/>
          </a:p>
          <a:p>
            <a:pPr indent="-317500" lvl="0" marL="457200" rtl="0" algn="l">
              <a:lnSpc>
                <a:spcPct val="150000"/>
              </a:lnSpc>
              <a:spcBef>
                <a:spcPts val="0"/>
              </a:spcBef>
              <a:spcAft>
                <a:spcPts val="0"/>
              </a:spcAft>
              <a:buSzPts val="1400"/>
              <a:buChar char="●"/>
            </a:pPr>
            <a:r>
              <a:rPr lang="en"/>
              <a:t>Used image position, orientation and SID to calculate distance between source and voxel</a:t>
            </a:r>
            <a:endParaRPr/>
          </a:p>
          <a:p>
            <a:pPr indent="-317500" lvl="0" marL="457200" rtl="0" algn="l">
              <a:lnSpc>
                <a:spcPct val="150000"/>
              </a:lnSpc>
              <a:spcBef>
                <a:spcPts val="0"/>
              </a:spcBef>
              <a:spcAft>
                <a:spcPts val="0"/>
              </a:spcAft>
              <a:buSzPts val="1400"/>
              <a:buChar char="●"/>
            </a:pPr>
            <a:r>
              <a:rPr lang="en"/>
              <a:t>Attenuation constant approximation</a:t>
            </a:r>
            <a:endParaRPr/>
          </a:p>
          <a:p>
            <a:pPr indent="-317500" lvl="0" marL="457200" rtl="0" algn="l">
              <a:lnSpc>
                <a:spcPct val="150000"/>
              </a:lnSpc>
              <a:spcBef>
                <a:spcPts val="0"/>
              </a:spcBef>
              <a:spcAft>
                <a:spcPts val="0"/>
              </a:spcAft>
              <a:buSzPts val="1400"/>
              <a:buChar char="●"/>
            </a:pPr>
            <a:r>
              <a:rPr lang="en"/>
              <a:t>Energy to dosage conversion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90" name="Google Shape;290;p35"/>
          <p:cNvPicPr preferRelativeResize="0"/>
          <p:nvPr/>
        </p:nvPicPr>
        <p:blipFill>
          <a:blip r:embed="rId3">
            <a:alphaModFix/>
          </a:blip>
          <a:stretch>
            <a:fillRect/>
          </a:stretch>
        </p:blipFill>
        <p:spPr>
          <a:xfrm>
            <a:off x="1488450" y="2727500"/>
            <a:ext cx="6167052" cy="1476675"/>
          </a:xfrm>
          <a:prstGeom prst="rect">
            <a:avLst/>
          </a:prstGeom>
          <a:noFill/>
          <a:ln>
            <a:noFill/>
          </a:ln>
        </p:spPr>
      </p:pic>
      <p:sp>
        <p:nvSpPr>
          <p:cNvPr id="291" name="Google Shape;291;p35"/>
          <p:cNvSpPr txBox="1"/>
          <p:nvPr/>
        </p:nvSpPr>
        <p:spPr>
          <a:xfrm>
            <a:off x="2575550" y="4204175"/>
            <a:ext cx="47940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Karla"/>
                <a:ea typeface="Karla"/>
                <a:cs typeface="Karla"/>
                <a:sym typeface="Karla"/>
              </a:rPr>
              <a:t>Figure 4. Process of obtaining absolute and normalised fetal dose [5]</a:t>
            </a:r>
            <a:endParaRPr sz="1100">
              <a:solidFill>
                <a:schemeClr val="dk1"/>
              </a:solidFill>
              <a:latin typeface="Karla"/>
              <a:ea typeface="Karla"/>
              <a:cs typeface="Karla"/>
              <a:sym typeface="Karl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6"/>
          <p:cNvSpPr txBox="1"/>
          <p:nvPr>
            <p:ph idx="4294967295" type="title"/>
          </p:nvPr>
        </p:nvSpPr>
        <p:spPr>
          <a:xfrm>
            <a:off x="722375" y="844300"/>
            <a:ext cx="7699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MC Simulations: </a:t>
            </a:r>
            <a:endParaRPr/>
          </a:p>
          <a:p>
            <a:pPr indent="0" lvl="0" marL="0" rtl="0" algn="ctr">
              <a:spcBef>
                <a:spcPts val="0"/>
              </a:spcBef>
              <a:spcAft>
                <a:spcPts val="0"/>
              </a:spcAft>
              <a:buNone/>
            </a:pPr>
            <a:r>
              <a:rPr lang="en"/>
              <a:t>Limitations &amp; Approximations</a:t>
            </a:r>
            <a:endParaRPr/>
          </a:p>
          <a:p>
            <a:pPr indent="0" lvl="0" marL="0" rtl="0" algn="ctr">
              <a:spcBef>
                <a:spcPts val="0"/>
              </a:spcBef>
              <a:spcAft>
                <a:spcPts val="0"/>
              </a:spcAft>
              <a:buNone/>
            </a:pPr>
            <a:r>
              <a:t/>
            </a:r>
            <a:endParaRPr/>
          </a:p>
        </p:txBody>
      </p:sp>
      <p:sp>
        <p:nvSpPr>
          <p:cNvPr id="297" name="Google Shape;297;p36"/>
          <p:cNvSpPr txBox="1"/>
          <p:nvPr>
            <p:ph idx="4294967295" type="body"/>
          </p:nvPr>
        </p:nvSpPr>
        <p:spPr>
          <a:xfrm>
            <a:off x="722375" y="1492400"/>
            <a:ext cx="7699200" cy="1170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b="1"/>
          </a:p>
          <a:p>
            <a:pPr indent="0" lvl="0" marL="0" rtl="0" algn="just">
              <a:spcBef>
                <a:spcPts val="1200"/>
              </a:spcBef>
              <a:spcAft>
                <a:spcPts val="0"/>
              </a:spcAft>
              <a:buNone/>
            </a:pPr>
            <a:r>
              <a:rPr b="1" lang="en">
                <a:solidFill>
                  <a:srgbClr val="DD7E6B"/>
                </a:solidFill>
              </a:rPr>
              <a:t>Constraints</a:t>
            </a:r>
            <a:r>
              <a:rPr b="1" lang="en">
                <a:solidFill>
                  <a:srgbClr val="DD7E6B"/>
                </a:solidFill>
              </a:rPr>
              <a:t>:</a:t>
            </a:r>
            <a:r>
              <a:rPr b="1" lang="en"/>
              <a:t> </a:t>
            </a:r>
            <a:r>
              <a:rPr lang="en"/>
              <a:t> Complexity, Time, </a:t>
            </a:r>
            <a:r>
              <a:rPr lang="en"/>
              <a:t>Computational</a:t>
            </a:r>
            <a:r>
              <a:rPr lang="en"/>
              <a:t> Resources</a:t>
            </a:r>
            <a:endParaRPr/>
          </a:p>
          <a:p>
            <a:pPr indent="0" lvl="0" marL="0" rtl="0" algn="just">
              <a:spcBef>
                <a:spcPts val="1200"/>
              </a:spcBef>
              <a:spcAft>
                <a:spcPts val="0"/>
              </a:spcAft>
              <a:buNone/>
            </a:pPr>
            <a:r>
              <a:rPr b="1" lang="en">
                <a:solidFill>
                  <a:srgbClr val="DD7E6B"/>
                </a:solidFill>
              </a:rPr>
              <a:t>Approximations:</a:t>
            </a:r>
            <a:endParaRPr b="1">
              <a:solidFill>
                <a:srgbClr val="DD7E6B"/>
              </a:solidFill>
            </a:endParaRPr>
          </a:p>
          <a:p>
            <a:pPr indent="0" lvl="0" marL="0" rtl="0" algn="just">
              <a:lnSpc>
                <a:spcPct val="150000"/>
              </a:lnSpc>
              <a:spcBef>
                <a:spcPts val="1200"/>
              </a:spcBef>
              <a:spcAft>
                <a:spcPts val="1200"/>
              </a:spcAft>
              <a:buNone/>
            </a:pPr>
            <a:r>
              <a:t/>
            </a:r>
            <a:endParaRPr/>
          </a:p>
        </p:txBody>
      </p:sp>
      <p:sp>
        <p:nvSpPr>
          <p:cNvPr id="298" name="Google Shape;298;p36"/>
          <p:cNvSpPr txBox="1"/>
          <p:nvPr>
            <p:ph idx="4294967295" type="body"/>
          </p:nvPr>
        </p:nvSpPr>
        <p:spPr>
          <a:xfrm>
            <a:off x="722375" y="2792925"/>
            <a:ext cx="4116600" cy="13335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SzPts val="1400"/>
              <a:buChar char="●"/>
            </a:pPr>
            <a:r>
              <a:rPr lang="en"/>
              <a:t>Simplified Anatomical Model</a:t>
            </a:r>
            <a:endParaRPr/>
          </a:p>
          <a:p>
            <a:pPr indent="-317500" lvl="0" marL="457200" rtl="0" algn="just">
              <a:lnSpc>
                <a:spcPct val="200000"/>
              </a:lnSpc>
              <a:spcBef>
                <a:spcPts val="0"/>
              </a:spcBef>
              <a:spcAft>
                <a:spcPts val="0"/>
              </a:spcAft>
              <a:buSzPts val="1400"/>
              <a:buChar char="●"/>
            </a:pPr>
            <a:r>
              <a:rPr lang="en"/>
              <a:t>Energy Cutoff and Local Deposition </a:t>
            </a:r>
            <a:endParaRPr/>
          </a:p>
          <a:p>
            <a:pPr indent="-317500" lvl="0" marL="457200" rtl="0" algn="just">
              <a:lnSpc>
                <a:spcPct val="200000"/>
              </a:lnSpc>
              <a:spcBef>
                <a:spcPts val="0"/>
              </a:spcBef>
              <a:spcAft>
                <a:spcPts val="0"/>
              </a:spcAft>
              <a:buSzPts val="1400"/>
              <a:buChar char="●"/>
            </a:pPr>
            <a:r>
              <a:rPr lang="en"/>
              <a:t>Scanner Geometry and Parameters</a:t>
            </a:r>
            <a:endParaRPr/>
          </a:p>
        </p:txBody>
      </p:sp>
      <p:sp>
        <p:nvSpPr>
          <p:cNvPr id="299" name="Google Shape;299;p36"/>
          <p:cNvSpPr txBox="1"/>
          <p:nvPr>
            <p:ph idx="4294967295" type="body"/>
          </p:nvPr>
        </p:nvSpPr>
        <p:spPr>
          <a:xfrm>
            <a:off x="4829375" y="2792925"/>
            <a:ext cx="3592200" cy="12201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SzPts val="1400"/>
              <a:buChar char="●"/>
            </a:pPr>
            <a:r>
              <a:rPr lang="en"/>
              <a:t>Simulation parameters</a:t>
            </a:r>
            <a:endParaRPr/>
          </a:p>
          <a:p>
            <a:pPr indent="-317500" lvl="0" marL="457200" rtl="0" algn="just">
              <a:lnSpc>
                <a:spcPct val="200000"/>
              </a:lnSpc>
              <a:spcBef>
                <a:spcPts val="0"/>
              </a:spcBef>
              <a:spcAft>
                <a:spcPts val="0"/>
              </a:spcAft>
              <a:buSzPts val="1400"/>
              <a:buChar char="●"/>
            </a:pPr>
            <a:r>
              <a:rPr lang="en"/>
              <a:t>Photon  &amp; Tissue interactions</a:t>
            </a:r>
            <a:endParaRPr/>
          </a:p>
          <a:p>
            <a:pPr indent="-317500" lvl="0" marL="457200" rtl="0" algn="just">
              <a:lnSpc>
                <a:spcPct val="200000"/>
              </a:lnSpc>
              <a:spcBef>
                <a:spcPts val="0"/>
              </a:spcBef>
              <a:spcAft>
                <a:spcPts val="0"/>
              </a:spcAft>
              <a:buSzPts val="1400"/>
              <a:buChar char="●"/>
            </a:pPr>
            <a:r>
              <a:rPr lang="en"/>
              <a:t>Uncertainty factor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ph idx="4294967295" type="title"/>
          </p:nvPr>
        </p:nvSpPr>
        <p:spPr>
          <a:xfrm>
            <a:off x="722375" y="539500"/>
            <a:ext cx="7699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MC Simulations: Results</a:t>
            </a:r>
            <a:endParaRPr/>
          </a:p>
          <a:p>
            <a:pPr indent="0" lvl="0" marL="0" rtl="0" algn="ctr">
              <a:spcBef>
                <a:spcPts val="0"/>
              </a:spcBef>
              <a:spcAft>
                <a:spcPts val="0"/>
              </a:spcAft>
              <a:buNone/>
            </a:pPr>
            <a:r>
              <a:t/>
            </a:r>
            <a:endParaRPr/>
          </a:p>
        </p:txBody>
      </p:sp>
      <p:pic>
        <p:nvPicPr>
          <p:cNvPr id="305" name="Google Shape;305;p37"/>
          <p:cNvPicPr preferRelativeResize="0"/>
          <p:nvPr/>
        </p:nvPicPr>
        <p:blipFill>
          <a:blip r:embed="rId3">
            <a:alphaModFix/>
          </a:blip>
          <a:stretch>
            <a:fillRect/>
          </a:stretch>
        </p:blipFill>
        <p:spPr>
          <a:xfrm>
            <a:off x="319525" y="1301025"/>
            <a:ext cx="2904400" cy="2406500"/>
          </a:xfrm>
          <a:prstGeom prst="rect">
            <a:avLst/>
          </a:prstGeom>
          <a:noFill/>
          <a:ln>
            <a:noFill/>
          </a:ln>
        </p:spPr>
      </p:pic>
      <p:pic>
        <p:nvPicPr>
          <p:cNvPr id="306" name="Google Shape;306;p37"/>
          <p:cNvPicPr preferRelativeResize="0"/>
          <p:nvPr/>
        </p:nvPicPr>
        <p:blipFill>
          <a:blip r:embed="rId4">
            <a:alphaModFix/>
          </a:blip>
          <a:stretch>
            <a:fillRect/>
          </a:stretch>
        </p:blipFill>
        <p:spPr>
          <a:xfrm>
            <a:off x="6325925" y="1301025"/>
            <a:ext cx="2488619" cy="2406500"/>
          </a:xfrm>
          <a:prstGeom prst="rect">
            <a:avLst/>
          </a:prstGeom>
          <a:noFill/>
          <a:ln>
            <a:noFill/>
          </a:ln>
        </p:spPr>
      </p:pic>
      <p:pic>
        <p:nvPicPr>
          <p:cNvPr id="307" name="Google Shape;307;p37"/>
          <p:cNvPicPr preferRelativeResize="0"/>
          <p:nvPr/>
        </p:nvPicPr>
        <p:blipFill>
          <a:blip r:embed="rId5">
            <a:alphaModFix/>
          </a:blip>
          <a:stretch>
            <a:fillRect/>
          </a:stretch>
        </p:blipFill>
        <p:spPr>
          <a:xfrm>
            <a:off x="3322732" y="1301017"/>
            <a:ext cx="2904400" cy="2406503"/>
          </a:xfrm>
          <a:prstGeom prst="rect">
            <a:avLst/>
          </a:prstGeom>
          <a:noFill/>
          <a:ln>
            <a:noFill/>
          </a:ln>
        </p:spPr>
      </p:pic>
      <p:sp>
        <p:nvSpPr>
          <p:cNvPr id="308" name="Google Shape;308;p37"/>
          <p:cNvSpPr txBox="1"/>
          <p:nvPr/>
        </p:nvSpPr>
        <p:spPr>
          <a:xfrm>
            <a:off x="5044725" y="3896350"/>
            <a:ext cx="3769800" cy="63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DD7E6B"/>
                </a:solidFill>
                <a:latin typeface="Karla"/>
                <a:ea typeface="Karla"/>
                <a:cs typeface="Karla"/>
                <a:sym typeface="Karla"/>
              </a:rPr>
              <a:t>Absolute dose for slice:</a:t>
            </a:r>
            <a:r>
              <a:rPr b="1" lang="en">
                <a:solidFill>
                  <a:schemeClr val="dk1"/>
                </a:solidFill>
                <a:latin typeface="Karla"/>
                <a:ea typeface="Karla"/>
                <a:cs typeface="Karla"/>
                <a:sym typeface="Karla"/>
              </a:rPr>
              <a:t> 7.4 mGy</a:t>
            </a:r>
            <a:endParaRPr b="1">
              <a:solidFill>
                <a:schemeClr val="dk1"/>
              </a:solidFill>
              <a:latin typeface="Karla"/>
              <a:ea typeface="Karla"/>
              <a:cs typeface="Karla"/>
              <a:sym typeface="Karla"/>
            </a:endParaRPr>
          </a:p>
          <a:p>
            <a:pPr indent="0" lvl="0" marL="0" rtl="0" algn="l">
              <a:spcBef>
                <a:spcPts val="0"/>
              </a:spcBef>
              <a:spcAft>
                <a:spcPts val="0"/>
              </a:spcAft>
              <a:buNone/>
            </a:pPr>
            <a:r>
              <a:rPr b="1" lang="en">
                <a:solidFill>
                  <a:srgbClr val="DD7E6B"/>
                </a:solidFill>
                <a:latin typeface="Karla"/>
                <a:ea typeface="Karla"/>
                <a:cs typeface="Karla"/>
                <a:sym typeface="Karla"/>
              </a:rPr>
              <a:t>CTDI</a:t>
            </a:r>
            <a:r>
              <a:rPr b="1" baseline="-25000" lang="en">
                <a:solidFill>
                  <a:srgbClr val="DD7E6B"/>
                </a:solidFill>
                <a:latin typeface="Karla"/>
                <a:ea typeface="Karla"/>
                <a:cs typeface="Karla"/>
                <a:sym typeface="Karla"/>
              </a:rPr>
              <a:t>vol </a:t>
            </a:r>
            <a:r>
              <a:rPr b="1" lang="en">
                <a:solidFill>
                  <a:srgbClr val="DD7E6B"/>
                </a:solidFill>
                <a:latin typeface="Karla"/>
                <a:ea typeface="Karla"/>
                <a:cs typeface="Karla"/>
                <a:sym typeface="Karla"/>
              </a:rPr>
              <a:t>Normalized dose for slice:</a:t>
            </a:r>
            <a:r>
              <a:rPr b="1" lang="en">
                <a:solidFill>
                  <a:schemeClr val="dk1"/>
                </a:solidFill>
                <a:latin typeface="Karla"/>
                <a:ea typeface="Karla"/>
                <a:cs typeface="Karla"/>
                <a:sym typeface="Karla"/>
              </a:rPr>
              <a:t> 0.47</a:t>
            </a:r>
            <a:endParaRPr b="1">
              <a:solidFill>
                <a:schemeClr val="dk1"/>
              </a:solidFill>
              <a:latin typeface="Karla"/>
              <a:ea typeface="Karla"/>
              <a:cs typeface="Karla"/>
              <a:sym typeface="Karl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8"/>
          <p:cNvSpPr txBox="1"/>
          <p:nvPr>
            <p:ph idx="4294967295" type="title"/>
          </p:nvPr>
        </p:nvSpPr>
        <p:spPr>
          <a:xfrm>
            <a:off x="722375" y="539500"/>
            <a:ext cx="7699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MC Simulations: </a:t>
            </a:r>
            <a:r>
              <a:rPr lang="en"/>
              <a:t>Results</a:t>
            </a:r>
            <a:endParaRPr/>
          </a:p>
          <a:p>
            <a:pPr indent="0" lvl="0" marL="0" rtl="0" algn="ctr">
              <a:spcBef>
                <a:spcPts val="0"/>
              </a:spcBef>
              <a:spcAft>
                <a:spcPts val="0"/>
              </a:spcAft>
              <a:buNone/>
            </a:pPr>
            <a:r>
              <a:t/>
            </a:r>
            <a:endParaRPr/>
          </a:p>
        </p:txBody>
      </p:sp>
      <p:pic>
        <p:nvPicPr>
          <p:cNvPr id="314" name="Google Shape;314;p38"/>
          <p:cNvPicPr preferRelativeResize="0"/>
          <p:nvPr/>
        </p:nvPicPr>
        <p:blipFill>
          <a:blip r:embed="rId3">
            <a:alphaModFix/>
          </a:blip>
          <a:stretch>
            <a:fillRect/>
          </a:stretch>
        </p:blipFill>
        <p:spPr>
          <a:xfrm>
            <a:off x="1038175" y="2806900"/>
            <a:ext cx="7300174" cy="1603953"/>
          </a:xfrm>
          <a:prstGeom prst="rect">
            <a:avLst/>
          </a:prstGeom>
          <a:noFill/>
          <a:ln>
            <a:noFill/>
          </a:ln>
        </p:spPr>
      </p:pic>
      <p:pic>
        <p:nvPicPr>
          <p:cNvPr id="315" name="Google Shape;315;p38"/>
          <p:cNvPicPr preferRelativeResize="0"/>
          <p:nvPr/>
        </p:nvPicPr>
        <p:blipFill>
          <a:blip r:embed="rId4">
            <a:alphaModFix/>
          </a:blip>
          <a:stretch>
            <a:fillRect/>
          </a:stretch>
        </p:blipFill>
        <p:spPr>
          <a:xfrm>
            <a:off x="1038175" y="1172225"/>
            <a:ext cx="7300174" cy="14946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9"/>
          <p:cNvSpPr txBox="1"/>
          <p:nvPr>
            <p:ph idx="4294967295" type="title"/>
          </p:nvPr>
        </p:nvSpPr>
        <p:spPr>
          <a:xfrm>
            <a:off x="722375" y="3109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321" name="Google Shape;321;p39"/>
          <p:cNvSpPr txBox="1"/>
          <p:nvPr>
            <p:ph idx="4294967295" type="body"/>
          </p:nvPr>
        </p:nvSpPr>
        <p:spPr>
          <a:xfrm>
            <a:off x="722375" y="959000"/>
            <a:ext cx="7699200" cy="44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D7E6B"/>
                </a:solidFill>
              </a:rPr>
              <a:t>Papers</a:t>
            </a:r>
            <a:endParaRPr b="1">
              <a:solidFill>
                <a:srgbClr val="DD7E6B"/>
              </a:solidFill>
            </a:endParaRPr>
          </a:p>
          <a:p>
            <a:pPr indent="0" lvl="0" marL="0" rtl="0" algn="just">
              <a:spcBef>
                <a:spcPts val="1200"/>
              </a:spcBef>
              <a:spcAft>
                <a:spcPts val="0"/>
              </a:spcAft>
              <a:buNone/>
            </a:pPr>
            <a:r>
              <a:rPr lang="en" sz="1100"/>
              <a:t>[1] Sadro, Claudia T., and Theodore J. Dubinsky. "CT in pregnancy: risks and benefits." </a:t>
            </a:r>
            <a:r>
              <a:rPr i="1" lang="en" sz="1100"/>
              <a:t>Applied radiology</a:t>
            </a:r>
            <a:r>
              <a:rPr lang="en" sz="1100"/>
              <a:t> 42.10 (2013): 6.</a:t>
            </a:r>
            <a:endParaRPr sz="1100"/>
          </a:p>
          <a:p>
            <a:pPr indent="0" lvl="0" marL="0" rtl="0" algn="just">
              <a:spcBef>
                <a:spcPts val="1200"/>
              </a:spcBef>
              <a:spcAft>
                <a:spcPts val="0"/>
              </a:spcAft>
              <a:buNone/>
            </a:pPr>
            <a:r>
              <a:rPr lang="en" sz="1100"/>
              <a:t>[2] Chen, Morie M., et al. "Guidelines for computed tomography and magnetic resonance imaging use during pregnancy and lactation." </a:t>
            </a:r>
            <a:r>
              <a:rPr i="1" lang="en" sz="1100"/>
              <a:t>Obstetrics &amp; Gynecology</a:t>
            </a:r>
            <a:r>
              <a:rPr lang="en" sz="1100"/>
              <a:t> 112.2 Part 1 (2008): 333-340.</a:t>
            </a:r>
            <a:endParaRPr sz="1100"/>
          </a:p>
          <a:p>
            <a:pPr indent="0" lvl="0" marL="0" rtl="0" algn="just">
              <a:spcBef>
                <a:spcPts val="1200"/>
              </a:spcBef>
              <a:spcAft>
                <a:spcPts val="0"/>
              </a:spcAft>
              <a:buNone/>
            </a:pPr>
            <a:r>
              <a:rPr lang="en" sz="1100"/>
              <a:t>[3] Goldberg-Stein, Shlomit, et al. "Body CT during pregnancy: utilization trends, examination indications, and fetal radiation doses." </a:t>
            </a:r>
            <a:r>
              <a:rPr i="1" lang="en" sz="1100"/>
              <a:t>American Journal of Roentgenology</a:t>
            </a:r>
            <a:r>
              <a:rPr lang="en" sz="1100"/>
              <a:t> 196.1 (2011): 146-151.</a:t>
            </a:r>
            <a:endParaRPr sz="1100"/>
          </a:p>
          <a:p>
            <a:pPr indent="0" lvl="0" marL="0" rtl="0" algn="just">
              <a:spcBef>
                <a:spcPts val="1200"/>
              </a:spcBef>
              <a:spcAft>
                <a:spcPts val="0"/>
              </a:spcAft>
              <a:buNone/>
            </a:pPr>
            <a:r>
              <a:rPr lang="en" sz="1100"/>
              <a:t>[4] Goo, Hyun Woo. “CT radiation dose optimization and estimation: an update for radiologists.” Korean journal of radiology vol. 13,1 (2012): 1-11. doi:10.3348/kjr.2012.13.1.1</a:t>
            </a:r>
            <a:endParaRPr sz="1100"/>
          </a:p>
          <a:p>
            <a:pPr indent="0" lvl="0" marL="0" rtl="0" algn="just">
              <a:spcBef>
                <a:spcPts val="1200"/>
              </a:spcBef>
              <a:spcAft>
                <a:spcPts val="0"/>
              </a:spcAft>
              <a:buNone/>
            </a:pPr>
            <a:r>
              <a:rPr lang="en" sz="1100"/>
              <a:t>[5] Hardy, Anthony J., et al. "Reference dataset for benchmarking fetal doses derived from Monte Carlo simulations of CT exams." </a:t>
            </a:r>
            <a:r>
              <a:rPr i="1" lang="en" sz="1100"/>
              <a:t>Medical physics</a:t>
            </a:r>
            <a:r>
              <a:rPr lang="en" sz="1100"/>
              <a:t> 48.1 (2021): 523-532.</a:t>
            </a:r>
            <a:endParaRPr sz="1100"/>
          </a:p>
          <a:p>
            <a:pPr indent="0" lvl="0" marL="0" rtl="0" algn="just">
              <a:spcBef>
                <a:spcPts val="1200"/>
              </a:spcBef>
              <a:spcAft>
                <a:spcPts val="1200"/>
              </a:spcAft>
              <a:buNone/>
            </a:pPr>
            <a:r>
              <a:rPr lang="en" sz="1100"/>
              <a:t>[6] Angel, Erin, et al. "Radiation dose to the fetus for pregnant patients undergoing multidetector CT imaging: Monte Carlo s</a:t>
            </a:r>
            <a:r>
              <a:rPr lang="en" sz="1100"/>
              <a:t>i</a:t>
            </a:r>
            <a:r>
              <a:rPr lang="en" sz="1100"/>
              <a:t>mulations estimating fetal dose for a range of gestational age and patient size." </a:t>
            </a:r>
            <a:r>
              <a:rPr i="1" lang="en" sz="1100"/>
              <a:t>Radiology</a:t>
            </a:r>
            <a:r>
              <a:rPr lang="en" sz="1100"/>
              <a:t> 249.1 (2008): 220-227.</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0"/>
          <p:cNvSpPr txBox="1"/>
          <p:nvPr>
            <p:ph idx="4294967295" type="title"/>
          </p:nvPr>
        </p:nvSpPr>
        <p:spPr>
          <a:xfrm>
            <a:off x="722375" y="2347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 and </a:t>
            </a:r>
            <a:r>
              <a:rPr lang="en"/>
              <a:t>Resources</a:t>
            </a:r>
            <a:r>
              <a:rPr lang="en"/>
              <a:t> </a:t>
            </a:r>
            <a:endParaRPr/>
          </a:p>
        </p:txBody>
      </p:sp>
      <p:sp>
        <p:nvSpPr>
          <p:cNvPr id="327" name="Google Shape;327;p40"/>
          <p:cNvSpPr txBox="1"/>
          <p:nvPr>
            <p:ph idx="4294967295" type="body"/>
          </p:nvPr>
        </p:nvSpPr>
        <p:spPr>
          <a:xfrm>
            <a:off x="722375" y="959000"/>
            <a:ext cx="7699200" cy="35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DD7E6B"/>
                </a:solidFill>
              </a:rPr>
              <a:t>Images</a:t>
            </a:r>
            <a:endParaRPr b="1" sz="1000">
              <a:solidFill>
                <a:srgbClr val="DD7E6B"/>
              </a:solidFill>
            </a:endParaRPr>
          </a:p>
          <a:p>
            <a:pPr indent="0" lvl="0" marL="0" rtl="0" algn="just">
              <a:spcBef>
                <a:spcPts val="1200"/>
              </a:spcBef>
              <a:spcAft>
                <a:spcPts val="0"/>
              </a:spcAft>
              <a:buNone/>
            </a:pPr>
            <a:r>
              <a:rPr lang="en" sz="900"/>
              <a:t>[A] Karim, M.K.A, Rahim, N.A et al. “The effectiveness of bismuth breast shielding with protocol optimization in CT Thorax examination” Journal of X-Ray Science and Technology, vol 27, no. 1, pp. 139-147, 2019.</a:t>
            </a:r>
            <a:endParaRPr sz="900"/>
          </a:p>
          <a:p>
            <a:pPr indent="0" lvl="0" marL="0" rtl="0" algn="just">
              <a:spcBef>
                <a:spcPts val="1200"/>
              </a:spcBef>
              <a:spcAft>
                <a:spcPts val="0"/>
              </a:spcAft>
              <a:buNone/>
            </a:pPr>
            <a:r>
              <a:rPr lang="en" sz="900"/>
              <a:t>[B] McKenney, Sarah E., et al. "Experimental validation of a method characterizing bow tie filters in CT scanners using a real‐time dose probe." </a:t>
            </a:r>
            <a:r>
              <a:rPr i="1" lang="en" sz="900"/>
              <a:t>Medical Physics</a:t>
            </a:r>
            <a:r>
              <a:rPr lang="en" sz="900"/>
              <a:t> 38.3 (2011): 1406-1415.</a:t>
            </a:r>
            <a:endParaRPr b="1" sz="1000">
              <a:solidFill>
                <a:srgbClr val="DD7E6B"/>
              </a:solidFill>
            </a:endParaRPr>
          </a:p>
          <a:p>
            <a:pPr indent="0" lvl="0" marL="0" rtl="0" algn="just">
              <a:spcBef>
                <a:spcPts val="1200"/>
              </a:spcBef>
              <a:spcAft>
                <a:spcPts val="0"/>
              </a:spcAft>
              <a:buNone/>
            </a:pPr>
            <a:r>
              <a:rPr b="1" lang="en" sz="1000">
                <a:solidFill>
                  <a:srgbClr val="DD7E6B"/>
                </a:solidFill>
              </a:rPr>
              <a:t>Websites</a:t>
            </a:r>
            <a:endParaRPr b="1" sz="1000">
              <a:solidFill>
                <a:srgbClr val="DD7E6B"/>
              </a:solidFill>
            </a:endParaRPr>
          </a:p>
          <a:p>
            <a:pPr indent="0" lvl="0" marL="0" rtl="0" algn="just">
              <a:spcBef>
                <a:spcPts val="1200"/>
              </a:spcBef>
              <a:spcAft>
                <a:spcPts val="0"/>
              </a:spcAft>
              <a:buNone/>
            </a:pPr>
            <a:r>
              <a:rPr lang="en" sz="1000"/>
              <a:t>CT Dose: </a:t>
            </a:r>
            <a:r>
              <a:rPr lang="en" sz="1000" u="sng">
                <a:solidFill>
                  <a:schemeClr val="hlink"/>
                </a:solidFill>
                <a:hlinkClick r:id="rId3"/>
              </a:rPr>
              <a:t>https://radiopaedia.org/articles/ct-dose?lang=us</a:t>
            </a:r>
            <a:endParaRPr sz="1000"/>
          </a:p>
          <a:p>
            <a:pPr indent="0" lvl="0" marL="0" rtl="0" algn="just">
              <a:spcBef>
                <a:spcPts val="1200"/>
              </a:spcBef>
              <a:spcAft>
                <a:spcPts val="0"/>
              </a:spcAft>
              <a:buNone/>
            </a:pPr>
            <a:r>
              <a:rPr lang="en" sz="1000"/>
              <a:t>Radiation Dose Reporting: </a:t>
            </a:r>
            <a:r>
              <a:rPr lang="en" sz="1000" u="sng">
                <a:solidFill>
                  <a:schemeClr val="hlink"/>
                </a:solidFill>
                <a:hlinkClick r:id="rId4"/>
              </a:rPr>
              <a:t>https://health.ucdavis.edu/radiology/radiationdose.html</a:t>
            </a:r>
            <a:endParaRPr b="1" sz="1000">
              <a:solidFill>
                <a:schemeClr val="accent2"/>
              </a:solidFill>
            </a:endParaRPr>
          </a:p>
          <a:p>
            <a:pPr indent="0" lvl="0" marL="0" rtl="0" algn="just">
              <a:spcBef>
                <a:spcPts val="1200"/>
              </a:spcBef>
              <a:spcAft>
                <a:spcPts val="0"/>
              </a:spcAft>
              <a:buNone/>
            </a:pPr>
            <a:r>
              <a:rPr b="1" lang="en" sz="1000">
                <a:solidFill>
                  <a:srgbClr val="DD7E6B"/>
                </a:solidFill>
              </a:rPr>
              <a:t>Dataset</a:t>
            </a:r>
            <a:endParaRPr sz="1000">
              <a:solidFill>
                <a:srgbClr val="DD7E6B"/>
              </a:solidFill>
            </a:endParaRPr>
          </a:p>
          <a:p>
            <a:pPr indent="0" lvl="0" marL="0" rtl="0" algn="just">
              <a:spcBef>
                <a:spcPts val="1200"/>
              </a:spcBef>
              <a:spcAft>
                <a:spcPts val="0"/>
              </a:spcAft>
              <a:buNone/>
            </a:pPr>
            <a:r>
              <a:rPr lang="en" sz="1000"/>
              <a:t>Reference Dataset for Benchmarking Organ Doses Derived from Monte Carlo Simulations of CT Exams </a:t>
            </a:r>
            <a:endParaRPr sz="1000"/>
          </a:p>
          <a:p>
            <a:pPr indent="0" lvl="0" marL="0" rtl="0" algn="just">
              <a:spcBef>
                <a:spcPts val="1200"/>
              </a:spcBef>
              <a:spcAft>
                <a:spcPts val="0"/>
              </a:spcAft>
              <a:buNone/>
            </a:pPr>
            <a:r>
              <a:rPr lang="en" sz="1000"/>
              <a:t>Accessed from </a:t>
            </a:r>
            <a:r>
              <a:rPr lang="en" sz="1000" u="sng">
                <a:hlinkClick r:id="rId5"/>
              </a:rPr>
              <a:t>https://zenodo.org/records/3959512</a:t>
            </a:r>
            <a:r>
              <a:rPr lang="en" sz="1000"/>
              <a:t> on October 18, 2024</a:t>
            </a:r>
            <a:endParaRPr sz="1000"/>
          </a:p>
          <a:p>
            <a:pPr indent="0" lvl="0" marL="0" rtl="0" algn="just">
              <a:spcBef>
                <a:spcPts val="1200"/>
              </a:spcBef>
              <a:spcAft>
                <a:spcPts val="0"/>
              </a:spcAft>
              <a:buNone/>
            </a:pPr>
            <a:r>
              <a:rPr b="1" lang="en" sz="1000">
                <a:solidFill>
                  <a:srgbClr val="DD7E6B"/>
                </a:solidFill>
              </a:rPr>
              <a:t>Our Code</a:t>
            </a:r>
            <a:endParaRPr b="1" sz="1000">
              <a:solidFill>
                <a:srgbClr val="DD7E6B"/>
              </a:solidFill>
            </a:endParaRPr>
          </a:p>
          <a:p>
            <a:pPr indent="0" lvl="0" marL="0" rtl="0" algn="just">
              <a:spcBef>
                <a:spcPts val="1200"/>
              </a:spcBef>
              <a:spcAft>
                <a:spcPts val="1200"/>
              </a:spcAft>
              <a:buNone/>
            </a:pPr>
            <a:r>
              <a:rPr lang="en" sz="1000" u="sng">
                <a:solidFill>
                  <a:schemeClr val="hlink"/>
                </a:solidFill>
                <a:hlinkClick r:id="rId6"/>
              </a:rPr>
              <a:t>https://github.com/186shades/ct-dose-estimation</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1"/>
          <p:cNvSpPr txBox="1"/>
          <p:nvPr>
            <p:ph type="ctrTitle"/>
          </p:nvPr>
        </p:nvSpPr>
        <p:spPr>
          <a:xfrm>
            <a:off x="761125" y="1789350"/>
            <a:ext cx="7814700" cy="15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6000"/>
              <a:t>Thank You!</a:t>
            </a:r>
            <a:endParaRPr sz="6000"/>
          </a:p>
        </p:txBody>
      </p:sp>
      <p:pic>
        <p:nvPicPr>
          <p:cNvPr id="333" name="Google Shape;333;p41"/>
          <p:cNvPicPr preferRelativeResize="0"/>
          <p:nvPr/>
        </p:nvPicPr>
        <p:blipFill>
          <a:blip r:embed="rId3">
            <a:alphaModFix/>
          </a:blip>
          <a:stretch>
            <a:fillRect/>
          </a:stretch>
        </p:blipFill>
        <p:spPr>
          <a:xfrm flipH="1" rot="10800000">
            <a:off x="228926" y="124175"/>
            <a:ext cx="379149" cy="399027"/>
          </a:xfrm>
          <a:prstGeom prst="rect">
            <a:avLst/>
          </a:prstGeom>
          <a:noFill/>
          <a:ln>
            <a:noFill/>
          </a:ln>
        </p:spPr>
      </p:pic>
      <p:pic>
        <p:nvPicPr>
          <p:cNvPr id="334" name="Google Shape;334;p41"/>
          <p:cNvPicPr preferRelativeResize="0"/>
          <p:nvPr/>
        </p:nvPicPr>
        <p:blipFill>
          <a:blip r:embed="rId3">
            <a:alphaModFix/>
          </a:blip>
          <a:stretch>
            <a:fillRect/>
          </a:stretch>
        </p:blipFill>
        <p:spPr>
          <a:xfrm flipH="1">
            <a:off x="8575826" y="4404475"/>
            <a:ext cx="379149" cy="3990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idx="4294967295" type="title"/>
          </p:nvPr>
        </p:nvSpPr>
        <p:spPr>
          <a:xfrm>
            <a:off x="722400" y="321925"/>
            <a:ext cx="7699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 of Radiation Doses </a:t>
            </a:r>
            <a:endParaRPr/>
          </a:p>
        </p:txBody>
      </p:sp>
      <p:sp>
        <p:nvSpPr>
          <p:cNvPr id="164" name="Google Shape;164;p25"/>
          <p:cNvSpPr txBox="1"/>
          <p:nvPr/>
        </p:nvSpPr>
        <p:spPr>
          <a:xfrm>
            <a:off x="403275" y="1177775"/>
            <a:ext cx="3000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300">
                <a:solidFill>
                  <a:srgbClr val="DD7E6B"/>
                </a:solidFill>
                <a:latin typeface="Karla"/>
                <a:ea typeface="Karla"/>
                <a:cs typeface="Karla"/>
                <a:sym typeface="Karla"/>
              </a:rPr>
              <a:t>Absorbed dose (Gray/Gy)       →</a:t>
            </a:r>
            <a:endParaRPr>
              <a:solidFill>
                <a:srgbClr val="DD7E6B"/>
              </a:solidFill>
            </a:endParaRPr>
          </a:p>
        </p:txBody>
      </p:sp>
      <p:sp>
        <p:nvSpPr>
          <p:cNvPr id="165" name="Google Shape;165;p25"/>
          <p:cNvSpPr txBox="1"/>
          <p:nvPr/>
        </p:nvSpPr>
        <p:spPr>
          <a:xfrm>
            <a:off x="3151825" y="1177775"/>
            <a:ext cx="3000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300">
                <a:solidFill>
                  <a:srgbClr val="DD7E6B"/>
                </a:solidFill>
                <a:latin typeface="Karla"/>
                <a:ea typeface="Karla"/>
                <a:cs typeface="Karla"/>
                <a:sym typeface="Karla"/>
              </a:rPr>
              <a:t>Equivalent dose (</a:t>
            </a:r>
            <a:r>
              <a:rPr b="1" lang="en" sz="1300">
                <a:solidFill>
                  <a:srgbClr val="DD7E6B"/>
                </a:solidFill>
                <a:latin typeface="Karla"/>
                <a:ea typeface="Karla"/>
                <a:cs typeface="Karla"/>
                <a:sym typeface="Karla"/>
              </a:rPr>
              <a:t>Sievert</a:t>
            </a:r>
            <a:r>
              <a:rPr b="1" lang="en" sz="1300">
                <a:solidFill>
                  <a:srgbClr val="DD7E6B"/>
                </a:solidFill>
                <a:latin typeface="Karla"/>
                <a:ea typeface="Karla"/>
                <a:cs typeface="Karla"/>
                <a:sym typeface="Karla"/>
              </a:rPr>
              <a:t>/Sv)      →</a:t>
            </a:r>
            <a:endParaRPr>
              <a:solidFill>
                <a:srgbClr val="DD7E6B"/>
              </a:solidFill>
            </a:endParaRPr>
          </a:p>
        </p:txBody>
      </p:sp>
      <p:sp>
        <p:nvSpPr>
          <p:cNvPr id="166" name="Google Shape;166;p25"/>
          <p:cNvSpPr txBox="1"/>
          <p:nvPr/>
        </p:nvSpPr>
        <p:spPr>
          <a:xfrm>
            <a:off x="5893150" y="1177775"/>
            <a:ext cx="3000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300">
                <a:solidFill>
                  <a:srgbClr val="DD7E6B"/>
                </a:solidFill>
                <a:latin typeface="Karla"/>
                <a:ea typeface="Karla"/>
                <a:cs typeface="Karla"/>
                <a:sym typeface="Karla"/>
              </a:rPr>
              <a:t>Effective</a:t>
            </a:r>
            <a:r>
              <a:rPr b="1" lang="en" sz="1300">
                <a:solidFill>
                  <a:srgbClr val="DD7E6B"/>
                </a:solidFill>
                <a:latin typeface="Karla"/>
                <a:ea typeface="Karla"/>
                <a:cs typeface="Karla"/>
                <a:sym typeface="Karla"/>
              </a:rPr>
              <a:t> dose (</a:t>
            </a:r>
            <a:r>
              <a:rPr b="1" lang="en" sz="1300">
                <a:solidFill>
                  <a:srgbClr val="DD7E6B"/>
                </a:solidFill>
                <a:latin typeface="Karla"/>
                <a:ea typeface="Karla"/>
                <a:cs typeface="Karla"/>
                <a:sym typeface="Karla"/>
              </a:rPr>
              <a:t>Sievert/Sv</a:t>
            </a:r>
            <a:r>
              <a:rPr b="1" lang="en" sz="1300">
                <a:solidFill>
                  <a:srgbClr val="DD7E6B"/>
                </a:solidFill>
                <a:latin typeface="Karla"/>
                <a:ea typeface="Karla"/>
                <a:cs typeface="Karla"/>
                <a:sym typeface="Karla"/>
              </a:rPr>
              <a:t>)</a:t>
            </a:r>
            <a:endParaRPr>
              <a:solidFill>
                <a:srgbClr val="DD7E6B"/>
              </a:solidFill>
            </a:endParaRPr>
          </a:p>
        </p:txBody>
      </p:sp>
      <p:pic>
        <p:nvPicPr>
          <p:cNvPr id="167" name="Google Shape;167;p25"/>
          <p:cNvPicPr preferRelativeResize="0"/>
          <p:nvPr/>
        </p:nvPicPr>
        <p:blipFill rotWithShape="1">
          <a:blip r:embed="rId3">
            <a:alphaModFix/>
          </a:blip>
          <a:srcRect b="0" l="0" r="0" t="11103"/>
          <a:stretch/>
        </p:blipFill>
        <p:spPr>
          <a:xfrm>
            <a:off x="259963" y="1642350"/>
            <a:ext cx="8620628" cy="3501150"/>
          </a:xfrm>
          <a:prstGeom prst="rect">
            <a:avLst/>
          </a:prstGeom>
          <a:noFill/>
          <a:ln>
            <a:noFill/>
          </a:ln>
        </p:spPr>
      </p:pic>
      <p:pic>
        <p:nvPicPr>
          <p:cNvPr id="168" name="Google Shape;168;p25"/>
          <p:cNvPicPr preferRelativeResize="0"/>
          <p:nvPr/>
        </p:nvPicPr>
        <p:blipFill>
          <a:blip r:embed="rId4">
            <a:alphaModFix/>
          </a:blip>
          <a:stretch>
            <a:fillRect/>
          </a:stretch>
        </p:blipFill>
        <p:spPr>
          <a:xfrm>
            <a:off x="4616050" y="2986197"/>
            <a:ext cx="157700" cy="157375"/>
          </a:xfrm>
          <a:prstGeom prst="rect">
            <a:avLst/>
          </a:prstGeom>
          <a:noFill/>
          <a:ln>
            <a:noFill/>
          </a:ln>
        </p:spPr>
      </p:pic>
      <p:pic>
        <p:nvPicPr>
          <p:cNvPr id="169" name="Google Shape;169;p25"/>
          <p:cNvPicPr preferRelativeResize="0"/>
          <p:nvPr/>
        </p:nvPicPr>
        <p:blipFill>
          <a:blip r:embed="rId4">
            <a:alphaModFix/>
          </a:blip>
          <a:stretch>
            <a:fillRect/>
          </a:stretch>
        </p:blipFill>
        <p:spPr>
          <a:xfrm>
            <a:off x="4728600" y="3143597"/>
            <a:ext cx="157700" cy="157375"/>
          </a:xfrm>
          <a:prstGeom prst="rect">
            <a:avLst/>
          </a:prstGeom>
          <a:noFill/>
          <a:ln>
            <a:noFill/>
          </a:ln>
        </p:spPr>
      </p:pic>
      <p:pic>
        <p:nvPicPr>
          <p:cNvPr id="170" name="Google Shape;170;p25"/>
          <p:cNvPicPr preferRelativeResize="0"/>
          <p:nvPr/>
        </p:nvPicPr>
        <p:blipFill>
          <a:blip r:embed="rId4">
            <a:alphaModFix/>
          </a:blip>
          <a:stretch>
            <a:fillRect/>
          </a:stretch>
        </p:blipFill>
        <p:spPr>
          <a:xfrm>
            <a:off x="4931450" y="3084047"/>
            <a:ext cx="157700" cy="157375"/>
          </a:xfrm>
          <a:prstGeom prst="rect">
            <a:avLst/>
          </a:prstGeom>
          <a:noFill/>
          <a:ln>
            <a:noFill/>
          </a:ln>
        </p:spPr>
      </p:pic>
      <p:pic>
        <p:nvPicPr>
          <p:cNvPr id="171" name="Google Shape;171;p25"/>
          <p:cNvPicPr preferRelativeResize="0"/>
          <p:nvPr/>
        </p:nvPicPr>
        <p:blipFill>
          <a:blip r:embed="rId4">
            <a:alphaModFix/>
          </a:blip>
          <a:stretch>
            <a:fillRect/>
          </a:stretch>
        </p:blipFill>
        <p:spPr>
          <a:xfrm>
            <a:off x="4525725" y="4199797"/>
            <a:ext cx="157700" cy="157375"/>
          </a:xfrm>
          <a:prstGeom prst="rect">
            <a:avLst/>
          </a:prstGeom>
          <a:noFill/>
          <a:ln>
            <a:noFill/>
          </a:ln>
        </p:spPr>
      </p:pic>
      <p:pic>
        <p:nvPicPr>
          <p:cNvPr id="172" name="Google Shape;172;p25"/>
          <p:cNvPicPr preferRelativeResize="0"/>
          <p:nvPr/>
        </p:nvPicPr>
        <p:blipFill>
          <a:blip r:embed="rId4">
            <a:alphaModFix/>
          </a:blip>
          <a:stretch>
            <a:fillRect/>
          </a:stretch>
        </p:blipFill>
        <p:spPr>
          <a:xfrm>
            <a:off x="4931450" y="3333572"/>
            <a:ext cx="157700" cy="157375"/>
          </a:xfrm>
          <a:prstGeom prst="rect">
            <a:avLst/>
          </a:prstGeom>
          <a:noFill/>
          <a:ln>
            <a:noFill/>
          </a:ln>
        </p:spPr>
      </p:pic>
      <p:pic>
        <p:nvPicPr>
          <p:cNvPr id="173" name="Google Shape;173;p25"/>
          <p:cNvPicPr preferRelativeResize="0"/>
          <p:nvPr/>
        </p:nvPicPr>
        <p:blipFill>
          <a:blip r:embed="rId4">
            <a:alphaModFix/>
          </a:blip>
          <a:stretch>
            <a:fillRect/>
          </a:stretch>
        </p:blipFill>
        <p:spPr>
          <a:xfrm>
            <a:off x="4728600" y="3344722"/>
            <a:ext cx="157700" cy="157375"/>
          </a:xfrm>
          <a:prstGeom prst="rect">
            <a:avLst/>
          </a:prstGeom>
          <a:noFill/>
          <a:ln>
            <a:noFill/>
          </a:ln>
        </p:spPr>
      </p:pic>
      <p:pic>
        <p:nvPicPr>
          <p:cNvPr id="174" name="Google Shape;174;p25"/>
          <p:cNvPicPr preferRelativeResize="0"/>
          <p:nvPr/>
        </p:nvPicPr>
        <p:blipFill>
          <a:blip r:embed="rId4">
            <a:alphaModFix/>
          </a:blip>
          <a:stretch>
            <a:fillRect/>
          </a:stretch>
        </p:blipFill>
        <p:spPr>
          <a:xfrm>
            <a:off x="4773750" y="3545859"/>
            <a:ext cx="157700" cy="157375"/>
          </a:xfrm>
          <a:prstGeom prst="rect">
            <a:avLst/>
          </a:prstGeom>
          <a:noFill/>
          <a:ln>
            <a:noFill/>
          </a:ln>
        </p:spPr>
      </p:pic>
      <p:pic>
        <p:nvPicPr>
          <p:cNvPr id="175" name="Google Shape;175;p25"/>
          <p:cNvPicPr preferRelativeResize="0"/>
          <p:nvPr/>
        </p:nvPicPr>
        <p:blipFill>
          <a:blip r:embed="rId4">
            <a:alphaModFix/>
          </a:blip>
          <a:stretch>
            <a:fillRect/>
          </a:stretch>
        </p:blipFill>
        <p:spPr>
          <a:xfrm>
            <a:off x="4570888" y="3561272"/>
            <a:ext cx="157700" cy="157375"/>
          </a:xfrm>
          <a:prstGeom prst="rect">
            <a:avLst/>
          </a:prstGeom>
          <a:noFill/>
          <a:ln>
            <a:noFill/>
          </a:ln>
        </p:spPr>
      </p:pic>
      <p:pic>
        <p:nvPicPr>
          <p:cNvPr id="176" name="Google Shape;176;p25"/>
          <p:cNvPicPr preferRelativeResize="0"/>
          <p:nvPr/>
        </p:nvPicPr>
        <p:blipFill>
          <a:blip r:embed="rId4">
            <a:alphaModFix/>
          </a:blip>
          <a:stretch>
            <a:fillRect/>
          </a:stretch>
        </p:blipFill>
        <p:spPr>
          <a:xfrm>
            <a:off x="4636475" y="3758147"/>
            <a:ext cx="157700" cy="157375"/>
          </a:xfrm>
          <a:prstGeom prst="rect">
            <a:avLst/>
          </a:prstGeom>
          <a:noFill/>
          <a:ln>
            <a:noFill/>
          </a:ln>
        </p:spPr>
      </p:pic>
      <p:pic>
        <p:nvPicPr>
          <p:cNvPr id="177" name="Google Shape;177;p25"/>
          <p:cNvPicPr preferRelativeResize="0"/>
          <p:nvPr/>
        </p:nvPicPr>
        <p:blipFill>
          <a:blip r:embed="rId4">
            <a:alphaModFix/>
          </a:blip>
          <a:stretch>
            <a:fillRect/>
          </a:stretch>
        </p:blipFill>
        <p:spPr>
          <a:xfrm>
            <a:off x="4176575" y="4274672"/>
            <a:ext cx="157700" cy="157375"/>
          </a:xfrm>
          <a:prstGeom prst="rect">
            <a:avLst/>
          </a:prstGeom>
          <a:noFill/>
          <a:ln>
            <a:noFill/>
          </a:ln>
        </p:spPr>
      </p:pic>
      <p:pic>
        <p:nvPicPr>
          <p:cNvPr id="178" name="Google Shape;178;p25"/>
          <p:cNvPicPr preferRelativeResize="0"/>
          <p:nvPr/>
        </p:nvPicPr>
        <p:blipFill>
          <a:blip r:embed="rId4">
            <a:alphaModFix/>
          </a:blip>
          <a:stretch>
            <a:fillRect/>
          </a:stretch>
        </p:blipFill>
        <p:spPr>
          <a:xfrm>
            <a:off x="4193225" y="3583097"/>
            <a:ext cx="157700" cy="157375"/>
          </a:xfrm>
          <a:prstGeom prst="rect">
            <a:avLst/>
          </a:prstGeom>
          <a:noFill/>
          <a:ln>
            <a:noFill/>
          </a:ln>
        </p:spPr>
      </p:pic>
      <p:pic>
        <p:nvPicPr>
          <p:cNvPr id="179" name="Google Shape;179;p25"/>
          <p:cNvPicPr preferRelativeResize="0"/>
          <p:nvPr/>
        </p:nvPicPr>
        <p:blipFill>
          <a:blip r:embed="rId4">
            <a:alphaModFix/>
          </a:blip>
          <a:stretch>
            <a:fillRect/>
          </a:stretch>
        </p:blipFill>
        <p:spPr>
          <a:xfrm>
            <a:off x="4368025" y="3646597"/>
            <a:ext cx="157700" cy="157375"/>
          </a:xfrm>
          <a:prstGeom prst="rect">
            <a:avLst/>
          </a:prstGeom>
          <a:noFill/>
          <a:ln>
            <a:noFill/>
          </a:ln>
        </p:spPr>
      </p:pic>
      <p:pic>
        <p:nvPicPr>
          <p:cNvPr id="180" name="Google Shape;180;p25"/>
          <p:cNvPicPr preferRelativeResize="0"/>
          <p:nvPr/>
        </p:nvPicPr>
        <p:blipFill>
          <a:blip r:embed="rId4">
            <a:alphaModFix/>
          </a:blip>
          <a:stretch>
            <a:fillRect/>
          </a:stretch>
        </p:blipFill>
        <p:spPr>
          <a:xfrm>
            <a:off x="4138900" y="4507422"/>
            <a:ext cx="157700" cy="157375"/>
          </a:xfrm>
          <a:prstGeom prst="rect">
            <a:avLst/>
          </a:prstGeom>
          <a:noFill/>
          <a:ln>
            <a:noFill/>
          </a:ln>
        </p:spPr>
      </p:pic>
      <p:pic>
        <p:nvPicPr>
          <p:cNvPr id="181" name="Google Shape;181;p25"/>
          <p:cNvPicPr preferRelativeResize="0"/>
          <p:nvPr/>
        </p:nvPicPr>
        <p:blipFill>
          <a:blip r:embed="rId4">
            <a:alphaModFix/>
          </a:blip>
          <a:stretch>
            <a:fillRect/>
          </a:stretch>
        </p:blipFill>
        <p:spPr>
          <a:xfrm>
            <a:off x="4210325" y="3786347"/>
            <a:ext cx="157700" cy="157375"/>
          </a:xfrm>
          <a:prstGeom prst="rect">
            <a:avLst/>
          </a:prstGeom>
          <a:noFill/>
          <a:ln>
            <a:noFill/>
          </a:ln>
        </p:spPr>
      </p:pic>
      <p:pic>
        <p:nvPicPr>
          <p:cNvPr id="182" name="Google Shape;182;p25"/>
          <p:cNvPicPr preferRelativeResize="0"/>
          <p:nvPr/>
        </p:nvPicPr>
        <p:blipFill>
          <a:blip r:embed="rId4">
            <a:alphaModFix/>
          </a:blip>
          <a:stretch>
            <a:fillRect/>
          </a:stretch>
        </p:blipFill>
        <p:spPr>
          <a:xfrm>
            <a:off x="4176575" y="4041922"/>
            <a:ext cx="157700" cy="157375"/>
          </a:xfrm>
          <a:prstGeom prst="rect">
            <a:avLst/>
          </a:prstGeom>
          <a:noFill/>
          <a:ln>
            <a:noFill/>
          </a:ln>
        </p:spPr>
      </p:pic>
      <p:pic>
        <p:nvPicPr>
          <p:cNvPr id="183" name="Google Shape;183;p25"/>
          <p:cNvPicPr preferRelativeResize="0"/>
          <p:nvPr/>
        </p:nvPicPr>
        <p:blipFill>
          <a:blip r:embed="rId4">
            <a:alphaModFix/>
          </a:blip>
          <a:stretch>
            <a:fillRect/>
          </a:stretch>
        </p:blipFill>
        <p:spPr>
          <a:xfrm>
            <a:off x="4368025" y="4199297"/>
            <a:ext cx="157700" cy="157375"/>
          </a:xfrm>
          <a:prstGeom prst="rect">
            <a:avLst/>
          </a:prstGeom>
          <a:noFill/>
          <a:ln>
            <a:noFill/>
          </a:ln>
        </p:spPr>
      </p:pic>
      <p:pic>
        <p:nvPicPr>
          <p:cNvPr id="184" name="Google Shape;184;p25"/>
          <p:cNvPicPr preferRelativeResize="0"/>
          <p:nvPr/>
        </p:nvPicPr>
        <p:blipFill>
          <a:blip r:embed="rId4">
            <a:alphaModFix/>
          </a:blip>
          <a:stretch>
            <a:fillRect/>
          </a:stretch>
        </p:blipFill>
        <p:spPr>
          <a:xfrm>
            <a:off x="4616050" y="3978972"/>
            <a:ext cx="157700" cy="157375"/>
          </a:xfrm>
          <a:prstGeom prst="rect">
            <a:avLst/>
          </a:prstGeom>
          <a:noFill/>
          <a:ln>
            <a:noFill/>
          </a:ln>
        </p:spPr>
      </p:pic>
      <p:pic>
        <p:nvPicPr>
          <p:cNvPr id="185" name="Google Shape;185;p25"/>
          <p:cNvPicPr preferRelativeResize="0"/>
          <p:nvPr/>
        </p:nvPicPr>
        <p:blipFill>
          <a:blip r:embed="rId4">
            <a:alphaModFix/>
          </a:blip>
          <a:stretch>
            <a:fillRect/>
          </a:stretch>
        </p:blipFill>
        <p:spPr>
          <a:xfrm>
            <a:off x="4396313" y="3943722"/>
            <a:ext cx="157700" cy="157375"/>
          </a:xfrm>
          <a:prstGeom prst="rect">
            <a:avLst/>
          </a:prstGeom>
          <a:noFill/>
          <a:ln>
            <a:noFill/>
          </a:ln>
        </p:spPr>
      </p:pic>
      <p:pic>
        <p:nvPicPr>
          <p:cNvPr id="186" name="Google Shape;186;p25"/>
          <p:cNvPicPr preferRelativeResize="0"/>
          <p:nvPr/>
        </p:nvPicPr>
        <p:blipFill>
          <a:blip r:embed="rId4">
            <a:alphaModFix/>
          </a:blip>
          <a:stretch>
            <a:fillRect/>
          </a:stretch>
        </p:blipFill>
        <p:spPr>
          <a:xfrm>
            <a:off x="4368025" y="4450022"/>
            <a:ext cx="157700" cy="157375"/>
          </a:xfrm>
          <a:prstGeom prst="rect">
            <a:avLst/>
          </a:prstGeom>
          <a:noFill/>
          <a:ln>
            <a:noFill/>
          </a:ln>
        </p:spPr>
      </p:pic>
      <p:pic>
        <p:nvPicPr>
          <p:cNvPr id="187" name="Google Shape;187;p25"/>
          <p:cNvPicPr preferRelativeResize="0"/>
          <p:nvPr/>
        </p:nvPicPr>
        <p:blipFill>
          <a:blip r:embed="rId4">
            <a:alphaModFix/>
          </a:blip>
          <a:stretch>
            <a:fillRect/>
          </a:stretch>
        </p:blipFill>
        <p:spPr>
          <a:xfrm>
            <a:off x="4478775" y="4700747"/>
            <a:ext cx="157700" cy="157375"/>
          </a:xfrm>
          <a:prstGeom prst="rect">
            <a:avLst/>
          </a:prstGeom>
          <a:noFill/>
          <a:ln>
            <a:noFill/>
          </a:ln>
        </p:spPr>
      </p:pic>
      <p:pic>
        <p:nvPicPr>
          <p:cNvPr id="188" name="Google Shape;188;p25"/>
          <p:cNvPicPr preferRelativeResize="0"/>
          <p:nvPr/>
        </p:nvPicPr>
        <p:blipFill>
          <a:blip r:embed="rId5">
            <a:alphaModFix/>
          </a:blip>
          <a:stretch>
            <a:fillRect/>
          </a:stretch>
        </p:blipFill>
        <p:spPr>
          <a:xfrm>
            <a:off x="4107450" y="3132945"/>
            <a:ext cx="205250" cy="205250"/>
          </a:xfrm>
          <a:prstGeom prst="rect">
            <a:avLst/>
          </a:prstGeom>
          <a:noFill/>
          <a:ln>
            <a:noFill/>
          </a:ln>
        </p:spPr>
      </p:pic>
      <p:pic>
        <p:nvPicPr>
          <p:cNvPr id="189" name="Google Shape;189;p25"/>
          <p:cNvPicPr preferRelativeResize="0"/>
          <p:nvPr/>
        </p:nvPicPr>
        <p:blipFill>
          <a:blip r:embed="rId5">
            <a:alphaModFix/>
          </a:blip>
          <a:stretch>
            <a:fillRect/>
          </a:stretch>
        </p:blipFill>
        <p:spPr>
          <a:xfrm>
            <a:off x="4253100" y="2953820"/>
            <a:ext cx="205250" cy="205250"/>
          </a:xfrm>
          <a:prstGeom prst="rect">
            <a:avLst/>
          </a:prstGeom>
          <a:noFill/>
          <a:ln>
            <a:noFill/>
          </a:ln>
        </p:spPr>
      </p:pic>
      <p:pic>
        <p:nvPicPr>
          <p:cNvPr id="190" name="Google Shape;190;p25"/>
          <p:cNvPicPr preferRelativeResize="0"/>
          <p:nvPr/>
        </p:nvPicPr>
        <p:blipFill>
          <a:blip r:embed="rId5">
            <a:alphaModFix/>
          </a:blip>
          <a:stretch>
            <a:fillRect/>
          </a:stretch>
        </p:blipFill>
        <p:spPr>
          <a:xfrm>
            <a:off x="4418025" y="3095695"/>
            <a:ext cx="205250" cy="205250"/>
          </a:xfrm>
          <a:prstGeom prst="rect">
            <a:avLst/>
          </a:prstGeom>
          <a:noFill/>
          <a:ln>
            <a:noFill/>
          </a:ln>
        </p:spPr>
      </p:pic>
      <p:pic>
        <p:nvPicPr>
          <p:cNvPr id="191" name="Google Shape;191;p25"/>
          <p:cNvPicPr preferRelativeResize="0"/>
          <p:nvPr/>
        </p:nvPicPr>
        <p:blipFill>
          <a:blip r:embed="rId5">
            <a:alphaModFix/>
          </a:blip>
          <a:stretch>
            <a:fillRect/>
          </a:stretch>
        </p:blipFill>
        <p:spPr>
          <a:xfrm>
            <a:off x="4253100" y="3250145"/>
            <a:ext cx="205250" cy="205250"/>
          </a:xfrm>
          <a:prstGeom prst="rect">
            <a:avLst/>
          </a:prstGeom>
          <a:noFill/>
          <a:ln>
            <a:noFill/>
          </a:ln>
        </p:spPr>
      </p:pic>
      <p:pic>
        <p:nvPicPr>
          <p:cNvPr id="192" name="Google Shape;192;p25"/>
          <p:cNvPicPr preferRelativeResize="0"/>
          <p:nvPr/>
        </p:nvPicPr>
        <p:blipFill>
          <a:blip r:embed="rId5">
            <a:alphaModFix/>
          </a:blip>
          <a:stretch>
            <a:fillRect/>
          </a:stretch>
        </p:blipFill>
        <p:spPr>
          <a:xfrm>
            <a:off x="4455000" y="3300207"/>
            <a:ext cx="205250" cy="205250"/>
          </a:xfrm>
          <a:prstGeom prst="rect">
            <a:avLst/>
          </a:prstGeom>
          <a:noFill/>
          <a:ln>
            <a:noFill/>
          </a:ln>
        </p:spPr>
      </p:pic>
      <p:pic>
        <p:nvPicPr>
          <p:cNvPr id="193" name="Google Shape;193;p25"/>
          <p:cNvPicPr preferRelativeResize="0"/>
          <p:nvPr/>
        </p:nvPicPr>
        <p:blipFill>
          <a:blip r:embed="rId5">
            <a:alphaModFix/>
          </a:blip>
          <a:stretch>
            <a:fillRect/>
          </a:stretch>
        </p:blipFill>
        <p:spPr>
          <a:xfrm>
            <a:off x="4773750" y="4274670"/>
            <a:ext cx="205250" cy="205250"/>
          </a:xfrm>
          <a:prstGeom prst="rect">
            <a:avLst/>
          </a:prstGeom>
          <a:noFill/>
          <a:ln>
            <a:noFill/>
          </a:ln>
        </p:spPr>
      </p:pic>
      <p:pic>
        <p:nvPicPr>
          <p:cNvPr id="194" name="Google Shape;194;p25"/>
          <p:cNvPicPr preferRelativeResize="0"/>
          <p:nvPr/>
        </p:nvPicPr>
        <p:blipFill>
          <a:blip r:embed="rId5">
            <a:alphaModFix/>
          </a:blip>
          <a:stretch>
            <a:fillRect/>
          </a:stretch>
        </p:blipFill>
        <p:spPr>
          <a:xfrm>
            <a:off x="4907675" y="4450020"/>
            <a:ext cx="205250" cy="205250"/>
          </a:xfrm>
          <a:prstGeom prst="rect">
            <a:avLst/>
          </a:prstGeom>
          <a:noFill/>
          <a:ln>
            <a:noFill/>
          </a:ln>
        </p:spPr>
      </p:pic>
      <p:pic>
        <p:nvPicPr>
          <p:cNvPr id="195" name="Google Shape;195;p25"/>
          <p:cNvPicPr preferRelativeResize="0"/>
          <p:nvPr/>
        </p:nvPicPr>
        <p:blipFill>
          <a:blip r:embed="rId5">
            <a:alphaModFix/>
          </a:blip>
          <a:stretch>
            <a:fillRect/>
          </a:stretch>
        </p:blipFill>
        <p:spPr>
          <a:xfrm>
            <a:off x="4614075" y="4420620"/>
            <a:ext cx="205250" cy="205250"/>
          </a:xfrm>
          <a:prstGeom prst="rect">
            <a:avLst/>
          </a:prstGeom>
          <a:noFill/>
          <a:ln>
            <a:noFill/>
          </a:ln>
        </p:spPr>
      </p:pic>
      <p:pic>
        <p:nvPicPr>
          <p:cNvPr id="196" name="Google Shape;196;p25"/>
          <p:cNvPicPr preferRelativeResize="0"/>
          <p:nvPr/>
        </p:nvPicPr>
        <p:blipFill>
          <a:blip r:embed="rId5">
            <a:alphaModFix/>
          </a:blip>
          <a:stretch>
            <a:fillRect/>
          </a:stretch>
        </p:blipFill>
        <p:spPr>
          <a:xfrm>
            <a:off x="4749975" y="4567095"/>
            <a:ext cx="205250" cy="205250"/>
          </a:xfrm>
          <a:prstGeom prst="rect">
            <a:avLst/>
          </a:prstGeom>
          <a:noFill/>
          <a:ln>
            <a:noFill/>
          </a:ln>
        </p:spPr>
      </p:pic>
      <p:pic>
        <p:nvPicPr>
          <p:cNvPr id="197" name="Google Shape;197;p25"/>
          <p:cNvPicPr preferRelativeResize="0"/>
          <p:nvPr/>
        </p:nvPicPr>
        <p:blipFill>
          <a:blip r:embed="rId5">
            <a:alphaModFix/>
          </a:blip>
          <a:stretch>
            <a:fillRect/>
          </a:stretch>
        </p:blipFill>
        <p:spPr>
          <a:xfrm>
            <a:off x="5112925" y="2571745"/>
            <a:ext cx="205250" cy="205250"/>
          </a:xfrm>
          <a:prstGeom prst="rect">
            <a:avLst/>
          </a:prstGeom>
          <a:noFill/>
          <a:ln>
            <a:noFill/>
          </a:ln>
        </p:spPr>
      </p:pic>
      <p:pic>
        <p:nvPicPr>
          <p:cNvPr id="198" name="Google Shape;198;p25"/>
          <p:cNvPicPr preferRelativeResize="0"/>
          <p:nvPr/>
        </p:nvPicPr>
        <p:blipFill>
          <a:blip r:embed="rId4">
            <a:alphaModFix/>
          </a:blip>
          <a:stretch>
            <a:fillRect/>
          </a:stretch>
        </p:blipFill>
        <p:spPr>
          <a:xfrm>
            <a:off x="5136700" y="2303434"/>
            <a:ext cx="157700" cy="157375"/>
          </a:xfrm>
          <a:prstGeom prst="rect">
            <a:avLst/>
          </a:prstGeom>
          <a:noFill/>
          <a:ln>
            <a:noFill/>
          </a:ln>
        </p:spPr>
      </p:pic>
      <p:pic>
        <p:nvPicPr>
          <p:cNvPr id="199" name="Google Shape;199;p25"/>
          <p:cNvPicPr preferRelativeResize="0"/>
          <p:nvPr/>
        </p:nvPicPr>
        <p:blipFill>
          <a:blip r:embed="rId6">
            <a:alphaModFix/>
          </a:blip>
          <a:stretch>
            <a:fillRect/>
          </a:stretch>
        </p:blipFill>
        <p:spPr>
          <a:xfrm>
            <a:off x="428725" y="2405251"/>
            <a:ext cx="1177990" cy="384900"/>
          </a:xfrm>
          <a:prstGeom prst="rect">
            <a:avLst/>
          </a:prstGeom>
          <a:noFill/>
          <a:ln>
            <a:noFill/>
          </a:ln>
        </p:spPr>
      </p:pic>
      <p:sp>
        <p:nvSpPr>
          <p:cNvPr id="200" name="Google Shape;200;p25"/>
          <p:cNvSpPr txBox="1"/>
          <p:nvPr/>
        </p:nvSpPr>
        <p:spPr>
          <a:xfrm>
            <a:off x="5241975" y="2155225"/>
            <a:ext cx="1445700" cy="70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latin typeface="Karla"/>
                <a:ea typeface="Karla"/>
                <a:cs typeface="Karla"/>
                <a:sym typeface="Karla"/>
              </a:rPr>
              <a:t>X rays</a:t>
            </a:r>
            <a:endParaRPr sz="1100">
              <a:solidFill>
                <a:schemeClr val="dk1"/>
              </a:solidFill>
              <a:latin typeface="Karla"/>
              <a:ea typeface="Karla"/>
              <a:cs typeface="Karla"/>
              <a:sym typeface="Karla"/>
            </a:endParaRPr>
          </a:p>
          <a:p>
            <a:pPr indent="0" lvl="0" marL="0" rtl="0" algn="l">
              <a:lnSpc>
                <a:spcPct val="115000"/>
              </a:lnSpc>
              <a:spcBef>
                <a:spcPts val="1200"/>
              </a:spcBef>
              <a:spcAft>
                <a:spcPts val="1200"/>
              </a:spcAft>
              <a:buNone/>
            </a:pPr>
            <a:r>
              <a:rPr lang="en" sz="1100">
                <a:solidFill>
                  <a:schemeClr val="dk1"/>
                </a:solidFill>
                <a:latin typeface="Karla"/>
                <a:ea typeface="Karla"/>
                <a:cs typeface="Karla"/>
                <a:sym typeface="Karla"/>
              </a:rPr>
              <a:t>Alpha radiation</a:t>
            </a:r>
            <a:endParaRPr sz="1100">
              <a:solidFill>
                <a:schemeClr val="dk1"/>
              </a:solidFill>
              <a:latin typeface="Karla"/>
              <a:ea typeface="Karla"/>
              <a:cs typeface="Karla"/>
              <a:sym typeface="Karl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txBox="1"/>
          <p:nvPr>
            <p:ph idx="4294967295" type="title"/>
          </p:nvPr>
        </p:nvSpPr>
        <p:spPr>
          <a:xfrm>
            <a:off x="722375" y="539500"/>
            <a:ext cx="7699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Does Dose Estimation Matter?</a:t>
            </a:r>
            <a:endParaRPr/>
          </a:p>
          <a:p>
            <a:pPr indent="0" lvl="0" marL="0" rtl="0" algn="ctr">
              <a:spcBef>
                <a:spcPts val="0"/>
              </a:spcBef>
              <a:spcAft>
                <a:spcPts val="0"/>
              </a:spcAft>
              <a:buNone/>
            </a:pPr>
            <a:r>
              <a:t/>
            </a:r>
            <a:endParaRPr/>
          </a:p>
        </p:txBody>
      </p:sp>
      <p:sp>
        <p:nvSpPr>
          <p:cNvPr id="206" name="Google Shape;206;p26"/>
          <p:cNvSpPr txBox="1"/>
          <p:nvPr>
            <p:ph idx="4294967295" type="body"/>
          </p:nvPr>
        </p:nvSpPr>
        <p:spPr>
          <a:xfrm>
            <a:off x="722375" y="1187600"/>
            <a:ext cx="7699200" cy="3561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solidFill>
                  <a:srgbClr val="DD7E6B"/>
                </a:solidFill>
              </a:rPr>
              <a:t>Effects</a:t>
            </a:r>
            <a:r>
              <a:rPr b="1" lang="en">
                <a:solidFill>
                  <a:srgbClr val="DD7E6B"/>
                </a:solidFill>
              </a:rPr>
              <a:t> of radiation exposure</a:t>
            </a:r>
            <a:endParaRPr b="1">
              <a:solidFill>
                <a:srgbClr val="DD7E6B"/>
              </a:solidFill>
            </a:endParaRPr>
          </a:p>
          <a:p>
            <a:pPr indent="-317500" lvl="0" marL="457200" rtl="0" algn="just">
              <a:spcBef>
                <a:spcPts val="1200"/>
              </a:spcBef>
              <a:spcAft>
                <a:spcPts val="0"/>
              </a:spcAft>
              <a:buSzPts val="1400"/>
              <a:buChar char="●"/>
            </a:pPr>
            <a:r>
              <a:rPr lang="en"/>
              <a:t>Deterministic effects </a:t>
            </a:r>
            <a:r>
              <a:rPr lang="en"/>
              <a:t>- </a:t>
            </a:r>
            <a:r>
              <a:rPr lang="en"/>
              <a:t>usually occur only at high doses </a:t>
            </a:r>
            <a:r>
              <a:rPr lang="en"/>
              <a:t>→ </a:t>
            </a:r>
            <a:r>
              <a:rPr lang="en"/>
              <a:t>skin burns, hair loss, ARS</a:t>
            </a:r>
            <a:endParaRPr/>
          </a:p>
          <a:p>
            <a:pPr indent="-317500" lvl="0" marL="457200" rtl="0" algn="just">
              <a:spcBef>
                <a:spcPts val="0"/>
              </a:spcBef>
              <a:spcAft>
                <a:spcPts val="0"/>
              </a:spcAft>
              <a:buSzPts val="1400"/>
              <a:buChar char="●"/>
            </a:pPr>
            <a:r>
              <a:rPr lang="en"/>
              <a:t>Stochastic effects </a:t>
            </a:r>
            <a:r>
              <a:rPr lang="en"/>
              <a:t>- </a:t>
            </a:r>
            <a:r>
              <a:rPr lang="en"/>
              <a:t>can occur at any dose </a:t>
            </a:r>
            <a:r>
              <a:rPr lang="en"/>
              <a:t>→</a:t>
            </a:r>
            <a:r>
              <a:rPr lang="en"/>
              <a:t> cancer and genetic mutations</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en"/>
              <a:t>For e.g., while performing </a:t>
            </a:r>
            <a:r>
              <a:rPr b="1" lang="en">
                <a:solidFill>
                  <a:srgbClr val="DD7E6B"/>
                </a:solidFill>
              </a:rPr>
              <a:t>dose estimation in pregnant women </a:t>
            </a:r>
            <a:r>
              <a:rPr lang="en"/>
              <a:t>[1,2]</a:t>
            </a:r>
            <a:endParaRPr/>
          </a:p>
          <a:p>
            <a:pPr indent="-317500" lvl="0" marL="457200" rtl="0" algn="l">
              <a:spcBef>
                <a:spcPts val="1200"/>
              </a:spcBef>
              <a:spcAft>
                <a:spcPts val="0"/>
              </a:spcAft>
              <a:buSzPts val="1400"/>
              <a:buChar char="●"/>
            </a:pPr>
            <a:r>
              <a:rPr lang="en"/>
              <a:t>Fetal CT radiation increases (up to doubles [3]) the risk of childhood cancers </a:t>
            </a:r>
            <a:endParaRPr/>
          </a:p>
          <a:p>
            <a:pPr indent="-317500" lvl="0" marL="457200" rtl="0" algn="l">
              <a:spcBef>
                <a:spcPts val="0"/>
              </a:spcBef>
              <a:spcAft>
                <a:spcPts val="0"/>
              </a:spcAft>
              <a:buSzPts val="1400"/>
              <a:buChar char="●"/>
            </a:pPr>
            <a:r>
              <a:rPr lang="en"/>
              <a:t>May also lead to congenital malformations and growth restriction in extreme cases</a:t>
            </a:r>
            <a:endParaRPr/>
          </a:p>
          <a:p>
            <a:pPr indent="0" lvl="0" marL="0" rtl="0" algn="just">
              <a:spcBef>
                <a:spcPts val="1200"/>
              </a:spcBef>
              <a:spcAft>
                <a:spcPts val="0"/>
              </a:spcAft>
              <a:buNone/>
            </a:pPr>
            <a:r>
              <a:t/>
            </a:r>
            <a:endParaRPr/>
          </a:p>
          <a:p>
            <a:pPr indent="0" lvl="0" marL="0" rtl="0" algn="ctr">
              <a:spcBef>
                <a:spcPts val="1200"/>
              </a:spcBef>
              <a:spcAft>
                <a:spcPts val="1200"/>
              </a:spcAft>
              <a:buNone/>
            </a:pPr>
            <a:r>
              <a:rPr lang="en"/>
              <a:t>Keep the </a:t>
            </a:r>
            <a:r>
              <a:rPr lang="en"/>
              <a:t>radiation</a:t>
            </a:r>
            <a:r>
              <a:rPr lang="en"/>
              <a:t> dose </a:t>
            </a:r>
            <a:r>
              <a:rPr b="1" lang="en">
                <a:solidFill>
                  <a:srgbClr val="DD7E6B"/>
                </a:solidFill>
              </a:rPr>
              <a:t>ALARA</a:t>
            </a:r>
            <a:endParaRPr b="1">
              <a:solidFill>
                <a:srgbClr val="DD7E6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7"/>
          <p:cNvPicPr preferRelativeResize="0"/>
          <p:nvPr/>
        </p:nvPicPr>
        <p:blipFill>
          <a:blip r:embed="rId3">
            <a:alphaModFix/>
          </a:blip>
          <a:stretch>
            <a:fillRect/>
          </a:stretch>
        </p:blipFill>
        <p:spPr>
          <a:xfrm>
            <a:off x="533400" y="1645587"/>
            <a:ext cx="8229601" cy="2674620"/>
          </a:xfrm>
          <a:prstGeom prst="rect">
            <a:avLst/>
          </a:prstGeom>
          <a:noFill/>
          <a:ln>
            <a:noFill/>
          </a:ln>
        </p:spPr>
      </p:pic>
      <p:sp>
        <p:nvSpPr>
          <p:cNvPr id="212" name="Google Shape;212;p27"/>
          <p:cNvSpPr txBox="1"/>
          <p:nvPr>
            <p:ph idx="4294967295" type="title"/>
          </p:nvPr>
        </p:nvSpPr>
        <p:spPr>
          <a:xfrm>
            <a:off x="0" y="539500"/>
            <a:ext cx="914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Clinical Dose Metrics</a:t>
            </a:r>
            <a:endParaRPr/>
          </a:p>
          <a:p>
            <a:pPr indent="0" lvl="0" marL="0" rtl="0" algn="ctr">
              <a:spcBef>
                <a:spcPts val="0"/>
              </a:spcBef>
              <a:spcAft>
                <a:spcPts val="0"/>
              </a:spcAft>
              <a:buNone/>
            </a:pPr>
            <a:r>
              <a:t/>
            </a:r>
            <a:endParaRPr/>
          </a:p>
        </p:txBody>
      </p:sp>
      <p:pic>
        <p:nvPicPr>
          <p:cNvPr id="213" name="Google Shape;213;p27"/>
          <p:cNvPicPr preferRelativeResize="0"/>
          <p:nvPr/>
        </p:nvPicPr>
        <p:blipFill>
          <a:blip r:embed="rId4">
            <a:alphaModFix/>
          </a:blip>
          <a:stretch>
            <a:fillRect/>
          </a:stretch>
        </p:blipFill>
        <p:spPr>
          <a:xfrm>
            <a:off x="152400" y="152400"/>
            <a:ext cx="2201105" cy="234700"/>
          </a:xfrm>
          <a:prstGeom prst="rect">
            <a:avLst/>
          </a:prstGeom>
          <a:noFill/>
          <a:ln>
            <a:noFill/>
          </a:ln>
        </p:spPr>
      </p:pic>
      <p:pic>
        <p:nvPicPr>
          <p:cNvPr id="214" name="Google Shape;214;p27"/>
          <p:cNvPicPr preferRelativeResize="0"/>
          <p:nvPr/>
        </p:nvPicPr>
        <p:blipFill>
          <a:blip r:embed="rId5">
            <a:alphaModFix/>
          </a:blip>
          <a:stretch>
            <a:fillRect/>
          </a:stretch>
        </p:blipFill>
        <p:spPr>
          <a:xfrm>
            <a:off x="216800" y="2789888"/>
            <a:ext cx="4572001" cy="478118"/>
          </a:xfrm>
          <a:prstGeom prst="rect">
            <a:avLst/>
          </a:prstGeom>
          <a:noFill/>
          <a:ln>
            <a:noFill/>
          </a:ln>
        </p:spPr>
      </p:pic>
      <p:pic>
        <p:nvPicPr>
          <p:cNvPr id="215" name="Google Shape;215;p27"/>
          <p:cNvPicPr preferRelativeResize="0"/>
          <p:nvPr/>
        </p:nvPicPr>
        <p:blipFill>
          <a:blip r:embed="rId6">
            <a:alphaModFix/>
          </a:blip>
          <a:stretch>
            <a:fillRect/>
          </a:stretch>
        </p:blipFill>
        <p:spPr>
          <a:xfrm>
            <a:off x="5580600" y="2823296"/>
            <a:ext cx="1545336" cy="456797"/>
          </a:xfrm>
          <a:prstGeom prst="rect">
            <a:avLst/>
          </a:prstGeom>
          <a:noFill/>
          <a:ln>
            <a:noFill/>
          </a:ln>
        </p:spPr>
      </p:pic>
      <p:pic>
        <p:nvPicPr>
          <p:cNvPr id="216" name="Google Shape;216;p27"/>
          <p:cNvPicPr preferRelativeResize="0"/>
          <p:nvPr/>
        </p:nvPicPr>
        <p:blipFill>
          <a:blip r:embed="rId7">
            <a:alphaModFix/>
          </a:blip>
          <a:stretch>
            <a:fillRect/>
          </a:stretch>
        </p:blipFill>
        <p:spPr>
          <a:xfrm>
            <a:off x="6510350" y="4558075"/>
            <a:ext cx="2377440" cy="1904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graphicFrame>
        <p:nvGraphicFramePr>
          <p:cNvPr id="221" name="Google Shape;221;p28"/>
          <p:cNvGraphicFramePr/>
          <p:nvPr/>
        </p:nvGraphicFramePr>
        <p:xfrm>
          <a:off x="402600" y="593075"/>
          <a:ext cx="3000000" cy="3000000"/>
        </p:xfrm>
        <a:graphic>
          <a:graphicData uri="http://schemas.openxmlformats.org/drawingml/2006/table">
            <a:tbl>
              <a:tblPr>
                <a:noFill/>
                <a:tableStyleId>{83538B80-C31A-4A6B-B25A-8FDB67F02BEB}</a:tableStyleId>
              </a:tblPr>
              <a:tblGrid>
                <a:gridCol w="4169400"/>
                <a:gridCol w="4169400"/>
              </a:tblGrid>
              <a:tr h="477250">
                <a:tc>
                  <a:txBody>
                    <a:bodyPr/>
                    <a:lstStyle/>
                    <a:p>
                      <a:pPr indent="0" lvl="0" marL="0" rtl="0" algn="ctr">
                        <a:spcBef>
                          <a:spcPts val="0"/>
                        </a:spcBef>
                        <a:spcAft>
                          <a:spcPts val="0"/>
                        </a:spcAft>
                        <a:buNone/>
                      </a:pPr>
                      <a:r>
                        <a:rPr b="1" lang="en">
                          <a:solidFill>
                            <a:srgbClr val="DD7E6B"/>
                          </a:solidFill>
                          <a:latin typeface="Archivo"/>
                          <a:ea typeface="Archivo"/>
                          <a:cs typeface="Archivo"/>
                          <a:sym typeface="Archivo"/>
                        </a:rPr>
                        <a:t>Limitations of Clinical Dose Metrics</a:t>
                      </a:r>
                      <a:endParaRPr b="1">
                        <a:solidFill>
                          <a:srgbClr val="DD7E6B"/>
                        </a:solidFill>
                      </a:endParaRPr>
                    </a:p>
                  </a:txBody>
                  <a:tcPr marT="91425" marB="91425" marR="91425" marL="91425" anchor="ctr"/>
                </a:tc>
                <a:tc>
                  <a:txBody>
                    <a:bodyPr/>
                    <a:lstStyle/>
                    <a:p>
                      <a:pPr indent="0" lvl="0" marL="0" rtl="0" algn="ctr">
                        <a:spcBef>
                          <a:spcPts val="0"/>
                        </a:spcBef>
                        <a:spcAft>
                          <a:spcPts val="0"/>
                        </a:spcAft>
                        <a:buNone/>
                      </a:pPr>
                      <a:r>
                        <a:rPr b="1" lang="en">
                          <a:solidFill>
                            <a:srgbClr val="DD7E6B"/>
                          </a:solidFill>
                          <a:latin typeface="Archivo"/>
                          <a:ea typeface="Archivo"/>
                          <a:cs typeface="Archivo"/>
                          <a:sym typeface="Archivo"/>
                        </a:rPr>
                        <a:t>How Can</a:t>
                      </a:r>
                      <a:r>
                        <a:rPr b="1" lang="en">
                          <a:solidFill>
                            <a:srgbClr val="DD7E6B"/>
                          </a:solidFill>
                          <a:latin typeface="Archivo"/>
                          <a:ea typeface="Archivo"/>
                          <a:cs typeface="Archivo"/>
                          <a:sym typeface="Archivo"/>
                        </a:rPr>
                        <a:t> Monte Carlo Simulations Help?</a:t>
                      </a:r>
                      <a:endParaRPr b="1">
                        <a:solidFill>
                          <a:srgbClr val="DD7E6B"/>
                        </a:solidFill>
                      </a:endParaRPr>
                    </a:p>
                  </a:txBody>
                  <a:tcPr marT="91425" marB="91425" marR="91425" marL="91425" anchor="ctr"/>
                </a:tc>
              </a:tr>
              <a:tr h="870025">
                <a:tc>
                  <a:txBody>
                    <a:bodyPr/>
                    <a:lstStyle/>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Lack of Personalization Across Patients</a:t>
                      </a:r>
                      <a:endParaRPr>
                        <a:solidFill>
                          <a:schemeClr val="dk1"/>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Patient-Specific Modeling</a:t>
                      </a:r>
                      <a:endParaRPr>
                        <a:solidFill>
                          <a:schemeClr val="dk1"/>
                        </a:solidFill>
                      </a:endParaRPr>
                    </a:p>
                  </a:txBody>
                  <a:tcPr marT="91425" marB="91425" marR="91425" marL="91425" anchor="ctr"/>
                </a:tc>
              </a:tr>
              <a:tr h="870025">
                <a:tc>
                  <a:txBody>
                    <a:bodyPr/>
                    <a:lstStyle/>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Oversimplification of Dose Distribution </a:t>
                      </a:r>
                      <a:endParaRPr>
                        <a:solidFill>
                          <a:schemeClr val="dk1"/>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Enhanced Dose Distribution Tracking</a:t>
                      </a:r>
                      <a:endParaRPr>
                        <a:solidFill>
                          <a:schemeClr val="dk1"/>
                        </a:solidFill>
                      </a:endParaRPr>
                    </a:p>
                  </a:txBody>
                  <a:tcPr marT="91425" marB="91425" marR="91425" marL="91425" anchor="ctr"/>
                </a:tc>
              </a:tr>
              <a:tr h="870025">
                <a:tc>
                  <a:txBody>
                    <a:bodyPr/>
                    <a:lstStyle/>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Limited Relevance for Risk Prediction</a:t>
                      </a:r>
                      <a:endParaRPr>
                        <a:solidFill>
                          <a:schemeClr val="dk1"/>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Ability to Generate a </a:t>
                      </a:r>
                      <a:endParaRPr>
                        <a:solidFill>
                          <a:schemeClr val="dk1"/>
                        </a:solidFill>
                        <a:latin typeface="Karla"/>
                        <a:ea typeface="Karla"/>
                        <a:cs typeface="Karla"/>
                        <a:sym typeface="Karla"/>
                      </a:endParaRPr>
                    </a:p>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Cumulative Dose </a:t>
                      </a:r>
                      <a:r>
                        <a:rPr lang="en">
                          <a:solidFill>
                            <a:schemeClr val="dk1"/>
                          </a:solidFill>
                          <a:latin typeface="Karla"/>
                          <a:ea typeface="Karla"/>
                          <a:cs typeface="Karla"/>
                          <a:sym typeface="Karla"/>
                        </a:rPr>
                        <a:t>Profile</a:t>
                      </a:r>
                      <a:endParaRPr>
                        <a:solidFill>
                          <a:schemeClr val="dk1"/>
                        </a:solidFill>
                        <a:latin typeface="Karla"/>
                        <a:ea typeface="Karla"/>
                        <a:cs typeface="Karla"/>
                        <a:sym typeface="Karla"/>
                      </a:endParaRPr>
                    </a:p>
                  </a:txBody>
                  <a:tcPr marT="91425" marB="91425" marR="91425" marL="91425" anchor="ctr"/>
                </a:tc>
              </a:tr>
              <a:tr h="870025">
                <a:tc>
                  <a:txBody>
                    <a:bodyPr/>
                    <a:lstStyle/>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Cannot</a:t>
                      </a:r>
                      <a:r>
                        <a:rPr lang="en">
                          <a:solidFill>
                            <a:schemeClr val="dk1"/>
                          </a:solidFill>
                          <a:latin typeface="Karla"/>
                          <a:ea typeface="Karla"/>
                          <a:cs typeface="Karla"/>
                          <a:sym typeface="Karla"/>
                        </a:rPr>
                        <a:t> Incorporate Motion / </a:t>
                      </a:r>
                      <a:endParaRPr>
                        <a:solidFill>
                          <a:schemeClr val="dk1"/>
                        </a:solidFill>
                        <a:latin typeface="Karla"/>
                        <a:ea typeface="Karla"/>
                        <a:cs typeface="Karla"/>
                        <a:sym typeface="Karla"/>
                      </a:endParaRPr>
                    </a:p>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Scanning Parameters</a:t>
                      </a:r>
                      <a:endParaRPr>
                        <a:solidFill>
                          <a:schemeClr val="dk1"/>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Better Handling of Complex </a:t>
                      </a:r>
                      <a:endParaRPr>
                        <a:solidFill>
                          <a:schemeClr val="dk1"/>
                        </a:solidFill>
                        <a:latin typeface="Karla"/>
                        <a:ea typeface="Karla"/>
                        <a:cs typeface="Karla"/>
                        <a:sym typeface="Karla"/>
                      </a:endParaRPr>
                    </a:p>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Scanning Parameters</a:t>
                      </a:r>
                      <a:endParaRPr>
                        <a:solidFill>
                          <a:schemeClr val="dk1"/>
                        </a:solidFill>
                      </a:endParaRPr>
                    </a:p>
                  </a:txBody>
                  <a:tcPr marT="91425" marB="91425" marR="91425" marL="91425" anchor="ct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9"/>
          <p:cNvSpPr txBox="1"/>
          <p:nvPr>
            <p:ph idx="4294967295" type="title"/>
          </p:nvPr>
        </p:nvSpPr>
        <p:spPr>
          <a:xfrm>
            <a:off x="722375" y="539500"/>
            <a:ext cx="7699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are Monte Carlo Simulations </a:t>
            </a:r>
            <a:endParaRPr/>
          </a:p>
          <a:p>
            <a:pPr indent="0" lvl="0" marL="0" rtl="0" algn="ctr">
              <a:spcBef>
                <a:spcPts val="0"/>
              </a:spcBef>
              <a:spcAft>
                <a:spcPts val="0"/>
              </a:spcAft>
              <a:buNone/>
            </a:pPr>
            <a:r>
              <a:rPr lang="en"/>
              <a:t>Used for Dose </a:t>
            </a:r>
            <a:r>
              <a:rPr lang="en"/>
              <a:t>Estimation</a:t>
            </a:r>
            <a:r>
              <a:rPr lang="en"/>
              <a:t>?</a:t>
            </a:r>
            <a:endParaRPr/>
          </a:p>
          <a:p>
            <a:pPr indent="0" lvl="0" marL="0" rtl="0" algn="ctr">
              <a:spcBef>
                <a:spcPts val="0"/>
              </a:spcBef>
              <a:spcAft>
                <a:spcPts val="0"/>
              </a:spcAft>
              <a:buNone/>
            </a:pPr>
            <a:r>
              <a:t/>
            </a:r>
            <a:endParaRPr/>
          </a:p>
        </p:txBody>
      </p:sp>
      <p:sp>
        <p:nvSpPr>
          <p:cNvPr id="227" name="Google Shape;227;p29"/>
          <p:cNvSpPr txBox="1"/>
          <p:nvPr/>
        </p:nvSpPr>
        <p:spPr>
          <a:xfrm>
            <a:off x="628400" y="1719938"/>
            <a:ext cx="1762200" cy="330900"/>
          </a:xfrm>
          <a:prstGeom prst="rect">
            <a:avLst/>
          </a:prstGeom>
          <a:solidFill>
            <a:srgbClr val="C27B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Karla"/>
                <a:ea typeface="Karla"/>
                <a:cs typeface="Karla"/>
                <a:sym typeface="Karla"/>
              </a:rPr>
              <a:t>Photon Generation</a:t>
            </a:r>
            <a:endParaRPr b="1">
              <a:solidFill>
                <a:schemeClr val="dk1"/>
              </a:solidFill>
              <a:latin typeface="Karla"/>
              <a:ea typeface="Karla"/>
              <a:cs typeface="Karla"/>
              <a:sym typeface="Karla"/>
            </a:endParaRPr>
          </a:p>
        </p:txBody>
      </p:sp>
      <p:cxnSp>
        <p:nvCxnSpPr>
          <p:cNvPr id="228" name="Google Shape;228;p29"/>
          <p:cNvCxnSpPr>
            <a:stCxn id="227" idx="2"/>
          </p:cNvCxnSpPr>
          <p:nvPr/>
        </p:nvCxnSpPr>
        <p:spPr>
          <a:xfrm flipH="1">
            <a:off x="1496000" y="2050838"/>
            <a:ext cx="13500" cy="402600"/>
          </a:xfrm>
          <a:prstGeom prst="straightConnector1">
            <a:avLst/>
          </a:prstGeom>
          <a:noFill/>
          <a:ln cap="flat" cmpd="sng" w="9525">
            <a:solidFill>
              <a:schemeClr val="dk2"/>
            </a:solidFill>
            <a:prstDash val="solid"/>
            <a:round/>
            <a:headEnd len="med" w="med" type="none"/>
            <a:tailEnd len="med" w="med" type="triangle"/>
          </a:ln>
        </p:spPr>
      </p:cxnSp>
      <p:sp>
        <p:nvSpPr>
          <p:cNvPr id="229" name="Google Shape;229;p29"/>
          <p:cNvSpPr txBox="1"/>
          <p:nvPr/>
        </p:nvSpPr>
        <p:spPr>
          <a:xfrm>
            <a:off x="621650" y="2503175"/>
            <a:ext cx="1762200" cy="3309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Karla"/>
                <a:ea typeface="Karla"/>
                <a:cs typeface="Karla"/>
                <a:sym typeface="Karla"/>
              </a:rPr>
              <a:t>Photon Transport</a:t>
            </a:r>
            <a:endParaRPr b="1">
              <a:solidFill>
                <a:schemeClr val="dk1"/>
              </a:solidFill>
              <a:latin typeface="Karla"/>
              <a:ea typeface="Karla"/>
              <a:cs typeface="Karla"/>
              <a:sym typeface="Karla"/>
            </a:endParaRPr>
          </a:p>
        </p:txBody>
      </p:sp>
      <p:cxnSp>
        <p:nvCxnSpPr>
          <p:cNvPr id="230" name="Google Shape;230;p29"/>
          <p:cNvCxnSpPr/>
          <p:nvPr/>
        </p:nvCxnSpPr>
        <p:spPr>
          <a:xfrm flipH="1">
            <a:off x="1507250" y="2889575"/>
            <a:ext cx="4500" cy="339900"/>
          </a:xfrm>
          <a:prstGeom prst="straightConnector1">
            <a:avLst/>
          </a:prstGeom>
          <a:noFill/>
          <a:ln cap="flat" cmpd="sng" w="9525">
            <a:solidFill>
              <a:srgbClr val="F3DFBA"/>
            </a:solidFill>
            <a:prstDash val="solid"/>
            <a:round/>
            <a:headEnd len="med" w="med" type="none"/>
            <a:tailEnd len="med" w="med" type="triangle"/>
          </a:ln>
        </p:spPr>
      </p:cxnSp>
      <p:sp>
        <p:nvSpPr>
          <p:cNvPr id="231" name="Google Shape;231;p29"/>
          <p:cNvSpPr txBox="1"/>
          <p:nvPr/>
        </p:nvSpPr>
        <p:spPr>
          <a:xfrm>
            <a:off x="628400" y="3284975"/>
            <a:ext cx="1762200" cy="330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Karla"/>
                <a:ea typeface="Karla"/>
                <a:cs typeface="Karla"/>
                <a:sym typeface="Karla"/>
              </a:rPr>
              <a:t>Energy Deposition</a:t>
            </a:r>
            <a:endParaRPr b="1">
              <a:solidFill>
                <a:schemeClr val="dk1"/>
              </a:solidFill>
              <a:latin typeface="Karla"/>
              <a:ea typeface="Karla"/>
              <a:cs typeface="Karla"/>
              <a:sym typeface="Karla"/>
            </a:endParaRPr>
          </a:p>
        </p:txBody>
      </p:sp>
      <p:cxnSp>
        <p:nvCxnSpPr>
          <p:cNvPr id="232" name="Google Shape;232;p29"/>
          <p:cNvCxnSpPr/>
          <p:nvPr/>
        </p:nvCxnSpPr>
        <p:spPr>
          <a:xfrm flipH="1">
            <a:off x="1500500" y="2107763"/>
            <a:ext cx="4500" cy="339900"/>
          </a:xfrm>
          <a:prstGeom prst="straightConnector1">
            <a:avLst/>
          </a:prstGeom>
          <a:noFill/>
          <a:ln cap="flat" cmpd="sng" w="9525">
            <a:solidFill>
              <a:srgbClr val="F3DFBA"/>
            </a:solidFill>
            <a:prstDash val="solid"/>
            <a:round/>
            <a:headEnd len="med" w="med" type="none"/>
            <a:tailEnd len="med" w="med" type="triangle"/>
          </a:ln>
        </p:spPr>
      </p:cxnSp>
      <p:sp>
        <p:nvSpPr>
          <p:cNvPr id="233" name="Google Shape;233;p29"/>
          <p:cNvSpPr txBox="1"/>
          <p:nvPr/>
        </p:nvSpPr>
        <p:spPr>
          <a:xfrm>
            <a:off x="2737225" y="1559075"/>
            <a:ext cx="5879100" cy="6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Karla"/>
                <a:ea typeface="Karla"/>
                <a:cs typeface="Karla"/>
                <a:sym typeface="Karla"/>
              </a:rPr>
              <a:t>Generate photon energies using the cumulative distribution function (CDF) of X-ray energies</a:t>
            </a:r>
            <a:endParaRPr>
              <a:solidFill>
                <a:schemeClr val="dk1"/>
              </a:solidFill>
              <a:latin typeface="Karla"/>
              <a:ea typeface="Karla"/>
              <a:cs typeface="Karla"/>
              <a:sym typeface="Karla"/>
            </a:endParaRPr>
          </a:p>
        </p:txBody>
      </p:sp>
      <p:sp>
        <p:nvSpPr>
          <p:cNvPr id="234" name="Google Shape;234;p29"/>
          <p:cNvSpPr txBox="1"/>
          <p:nvPr/>
        </p:nvSpPr>
        <p:spPr>
          <a:xfrm>
            <a:off x="2737225" y="2401775"/>
            <a:ext cx="56844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Karla"/>
                <a:ea typeface="Karla"/>
                <a:cs typeface="Karla"/>
                <a:sym typeface="Karla"/>
              </a:rPr>
              <a:t>Calculate attenuation as photons pass through different tissues, using  </a:t>
            </a:r>
            <a:endParaRPr>
              <a:solidFill>
                <a:schemeClr val="dk1"/>
              </a:solidFill>
              <a:latin typeface="Karla"/>
              <a:ea typeface="Karla"/>
              <a:cs typeface="Karla"/>
              <a:sym typeface="Karla"/>
            </a:endParaRPr>
          </a:p>
        </p:txBody>
      </p:sp>
      <p:sp>
        <p:nvSpPr>
          <p:cNvPr id="235" name="Google Shape;235;p29"/>
          <p:cNvSpPr txBox="1"/>
          <p:nvPr/>
        </p:nvSpPr>
        <p:spPr>
          <a:xfrm>
            <a:off x="2737225" y="3164075"/>
            <a:ext cx="5367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Karla"/>
                <a:ea typeface="Karla"/>
                <a:cs typeface="Karla"/>
                <a:sym typeface="Karla"/>
              </a:rPr>
              <a:t>Energy transferred to tissue per unit mass, calculated using </a:t>
            </a:r>
            <a:endParaRPr>
              <a:solidFill>
                <a:schemeClr val="dk1"/>
              </a:solidFill>
              <a:latin typeface="Karla"/>
              <a:ea typeface="Karla"/>
              <a:cs typeface="Karla"/>
              <a:sym typeface="Karla"/>
            </a:endParaRPr>
          </a:p>
          <a:p>
            <a:pPr indent="0" lvl="0" marL="0" rtl="0" algn="l">
              <a:spcBef>
                <a:spcPts val="0"/>
              </a:spcBef>
              <a:spcAft>
                <a:spcPts val="0"/>
              </a:spcAft>
              <a:buNone/>
            </a:pPr>
            <a:r>
              <a:t/>
            </a:r>
            <a:endParaRPr>
              <a:solidFill>
                <a:schemeClr val="dk1"/>
              </a:solidFill>
              <a:latin typeface="Karla"/>
              <a:ea typeface="Karla"/>
              <a:cs typeface="Karla"/>
              <a:sym typeface="Karla"/>
            </a:endParaRPr>
          </a:p>
        </p:txBody>
      </p:sp>
      <p:pic>
        <p:nvPicPr>
          <p:cNvPr id="236" name="Google Shape;236;p29"/>
          <p:cNvPicPr preferRelativeResize="0"/>
          <p:nvPr/>
        </p:nvPicPr>
        <p:blipFill>
          <a:blip r:embed="rId3">
            <a:alphaModFix/>
          </a:blip>
          <a:stretch>
            <a:fillRect/>
          </a:stretch>
        </p:blipFill>
        <p:spPr>
          <a:xfrm>
            <a:off x="4762375" y="1880075"/>
            <a:ext cx="1828801" cy="293092"/>
          </a:xfrm>
          <a:prstGeom prst="rect">
            <a:avLst/>
          </a:prstGeom>
          <a:noFill/>
          <a:ln>
            <a:noFill/>
          </a:ln>
        </p:spPr>
      </p:pic>
      <p:pic>
        <p:nvPicPr>
          <p:cNvPr id="237" name="Google Shape;237;p29"/>
          <p:cNvPicPr preferRelativeResize="0"/>
          <p:nvPr/>
        </p:nvPicPr>
        <p:blipFill>
          <a:blip r:embed="rId4">
            <a:alphaModFix/>
          </a:blip>
          <a:stretch>
            <a:fillRect/>
          </a:stretch>
        </p:blipFill>
        <p:spPr>
          <a:xfrm>
            <a:off x="3356275" y="2739350"/>
            <a:ext cx="1371601" cy="315468"/>
          </a:xfrm>
          <a:prstGeom prst="rect">
            <a:avLst/>
          </a:prstGeom>
          <a:noFill/>
          <a:ln>
            <a:noFill/>
          </a:ln>
        </p:spPr>
      </p:pic>
      <p:pic>
        <p:nvPicPr>
          <p:cNvPr id="238" name="Google Shape;238;p29"/>
          <p:cNvPicPr preferRelativeResize="0"/>
          <p:nvPr/>
        </p:nvPicPr>
        <p:blipFill>
          <a:blip r:embed="rId5">
            <a:alphaModFix/>
          </a:blip>
          <a:stretch>
            <a:fillRect/>
          </a:stretch>
        </p:blipFill>
        <p:spPr>
          <a:xfrm>
            <a:off x="2824600" y="3527725"/>
            <a:ext cx="1828800" cy="5486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graphicFrame>
        <p:nvGraphicFramePr>
          <p:cNvPr id="243" name="Google Shape;243;p30"/>
          <p:cNvGraphicFramePr/>
          <p:nvPr/>
        </p:nvGraphicFramePr>
        <p:xfrm>
          <a:off x="429250" y="890175"/>
          <a:ext cx="3000000" cy="3000000"/>
        </p:xfrm>
        <a:graphic>
          <a:graphicData uri="http://schemas.openxmlformats.org/drawingml/2006/table">
            <a:tbl>
              <a:tblPr>
                <a:noFill/>
                <a:tableStyleId>{83538B80-C31A-4A6B-B25A-8FDB67F02BEB}</a:tableStyleId>
              </a:tblPr>
              <a:tblGrid>
                <a:gridCol w="4169400"/>
                <a:gridCol w="4169400"/>
              </a:tblGrid>
              <a:tr h="637100">
                <a:tc>
                  <a:txBody>
                    <a:bodyPr/>
                    <a:lstStyle/>
                    <a:p>
                      <a:pPr indent="0" lvl="0" marL="0" rtl="0" algn="ctr">
                        <a:spcBef>
                          <a:spcPts val="0"/>
                        </a:spcBef>
                        <a:spcAft>
                          <a:spcPts val="0"/>
                        </a:spcAft>
                        <a:buNone/>
                      </a:pPr>
                      <a:r>
                        <a:rPr b="1" lang="en">
                          <a:solidFill>
                            <a:srgbClr val="DD7E6B"/>
                          </a:solidFill>
                          <a:latin typeface="Archivo"/>
                          <a:ea typeface="Archivo"/>
                          <a:cs typeface="Archivo"/>
                          <a:sym typeface="Archivo"/>
                        </a:rPr>
                        <a:t>Parameters</a:t>
                      </a:r>
                      <a:endParaRPr b="1">
                        <a:solidFill>
                          <a:srgbClr val="DD7E6B"/>
                        </a:solidFill>
                        <a:latin typeface="Archivo"/>
                        <a:ea typeface="Archivo"/>
                        <a:cs typeface="Archivo"/>
                        <a:sym typeface="Archivo"/>
                      </a:endParaRPr>
                    </a:p>
                  </a:txBody>
                  <a:tcPr marT="91425" marB="91425" marR="91425" marL="91425" anchor="ctr"/>
                </a:tc>
                <a:tc>
                  <a:txBody>
                    <a:bodyPr/>
                    <a:lstStyle/>
                    <a:p>
                      <a:pPr indent="0" lvl="0" marL="0" rtl="0" algn="ctr">
                        <a:spcBef>
                          <a:spcPts val="0"/>
                        </a:spcBef>
                        <a:spcAft>
                          <a:spcPts val="0"/>
                        </a:spcAft>
                        <a:buNone/>
                      </a:pPr>
                      <a:r>
                        <a:rPr b="1" lang="en">
                          <a:solidFill>
                            <a:srgbClr val="DD7E6B"/>
                          </a:solidFill>
                          <a:latin typeface="Archivo"/>
                          <a:ea typeface="Archivo"/>
                          <a:cs typeface="Archivo"/>
                          <a:sym typeface="Archivo"/>
                        </a:rPr>
                        <a:t>Relation to Dose</a:t>
                      </a:r>
                      <a:endParaRPr b="1">
                        <a:solidFill>
                          <a:srgbClr val="DD7E6B"/>
                        </a:solidFill>
                        <a:latin typeface="Archivo"/>
                        <a:ea typeface="Archivo"/>
                        <a:cs typeface="Archivo"/>
                        <a:sym typeface="Archivo"/>
                      </a:endParaRPr>
                    </a:p>
                  </a:txBody>
                  <a:tcPr marT="91425" marB="91425" marR="91425" marL="91425" anchor="ctr"/>
                </a:tc>
              </a:tr>
              <a:tr h="737025">
                <a:tc>
                  <a:txBody>
                    <a:bodyPr/>
                    <a:lstStyle/>
                    <a:p>
                      <a:pPr indent="0" lvl="0" marL="0" rtl="0" algn="ctr">
                        <a:spcBef>
                          <a:spcPts val="0"/>
                        </a:spcBef>
                        <a:spcAft>
                          <a:spcPts val="0"/>
                        </a:spcAft>
                        <a:buNone/>
                      </a:pPr>
                      <a:r>
                        <a:rPr lang="en">
                          <a:solidFill>
                            <a:schemeClr val="dk1"/>
                          </a:solidFill>
                          <a:latin typeface="Archivo"/>
                          <a:ea typeface="Archivo"/>
                          <a:cs typeface="Archivo"/>
                          <a:sym typeface="Archivo"/>
                        </a:rPr>
                        <a:t>Pitch</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Archivo"/>
                          <a:ea typeface="Archivo"/>
                          <a:cs typeface="Archivo"/>
                          <a:sym typeface="Archivo"/>
                        </a:rPr>
                        <a:t>Inversely proportional</a:t>
                      </a:r>
                      <a:endParaRPr>
                        <a:solidFill>
                          <a:schemeClr val="dk1"/>
                        </a:solidFill>
                      </a:endParaRPr>
                    </a:p>
                  </a:txBody>
                  <a:tcPr marT="91425" marB="91425" marR="91425" marL="91425" anchor="ctr"/>
                </a:tc>
              </a:tr>
              <a:tr h="783450">
                <a:tc>
                  <a:txBody>
                    <a:bodyPr/>
                    <a:lstStyle/>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Rotation Time</a:t>
                      </a:r>
                      <a:endParaRPr>
                        <a:solidFill>
                          <a:schemeClr val="dk1"/>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dk1"/>
                          </a:solidFill>
                        </a:rPr>
                        <a:t>Directly proportional </a:t>
                      </a:r>
                      <a:endParaRPr>
                        <a:solidFill>
                          <a:schemeClr val="dk1"/>
                        </a:solidFill>
                      </a:endParaRPr>
                    </a:p>
                  </a:txBody>
                  <a:tcPr marT="91425" marB="91425" marR="91425" marL="91425" anchor="ctr"/>
                </a:tc>
              </a:tr>
              <a:tr h="870025">
                <a:tc>
                  <a:txBody>
                    <a:bodyPr/>
                    <a:lstStyle/>
                    <a:p>
                      <a:pPr indent="0" lvl="0" marL="0" rtl="0" algn="ctr">
                        <a:lnSpc>
                          <a:spcPct val="115000"/>
                        </a:lnSpc>
                        <a:spcBef>
                          <a:spcPts val="0"/>
                        </a:spcBef>
                        <a:spcAft>
                          <a:spcPts val="1200"/>
                        </a:spcAft>
                        <a:buNone/>
                      </a:pPr>
                      <a:r>
                        <a:rPr lang="en">
                          <a:solidFill>
                            <a:schemeClr val="dk1"/>
                          </a:solidFill>
                          <a:latin typeface="Karla"/>
                          <a:ea typeface="Karla"/>
                          <a:cs typeface="Karla"/>
                          <a:sym typeface="Karla"/>
                        </a:rPr>
                        <a:t>X-ray Tube voltage (kVp)</a:t>
                      </a:r>
                      <a:endParaRPr>
                        <a:solidFill>
                          <a:schemeClr val="dk1"/>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en">
                          <a:solidFill>
                            <a:schemeClr val="dk1"/>
                          </a:solidFill>
                        </a:rPr>
                        <a:t>Directly proportional</a:t>
                      </a:r>
                      <a:endParaRPr>
                        <a:solidFill>
                          <a:schemeClr val="dk1"/>
                        </a:solidFill>
                      </a:endParaRPr>
                    </a:p>
                  </a:txBody>
                  <a:tcPr marT="91425" marB="91425" marR="91425" marL="91425" anchor="ctr"/>
                </a:tc>
              </a:tr>
              <a:tr h="870025">
                <a:tc>
                  <a:txBody>
                    <a:bodyPr/>
                    <a:lstStyle/>
                    <a:p>
                      <a:pPr indent="0" lvl="0" marL="0" rtl="0" algn="ctr">
                        <a:spcBef>
                          <a:spcPts val="0"/>
                        </a:spcBef>
                        <a:spcAft>
                          <a:spcPts val="0"/>
                        </a:spcAft>
                        <a:buNone/>
                      </a:pPr>
                      <a:r>
                        <a:rPr lang="en">
                          <a:solidFill>
                            <a:schemeClr val="dk1"/>
                          </a:solidFill>
                        </a:rPr>
                        <a:t>Source to image distance (SID) </a:t>
                      </a:r>
                      <a:endParaRPr>
                        <a:solidFill>
                          <a:schemeClr val="dk1"/>
                        </a:solidFill>
                        <a:latin typeface="Karla"/>
                        <a:ea typeface="Karla"/>
                        <a:cs typeface="Karla"/>
                        <a:sym typeface="Karla"/>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Related by the inverse square law</a:t>
                      </a:r>
                      <a:endParaRPr>
                        <a:solidFill>
                          <a:schemeClr val="dk1"/>
                        </a:solidFill>
                      </a:endParaRPr>
                    </a:p>
                  </a:txBody>
                  <a:tcPr marT="91425" marB="91425" marR="91425" marL="91425" anchor="ctr"/>
                </a:tc>
              </a:tr>
            </a:tbl>
          </a:graphicData>
        </a:graphic>
      </p:graphicFrame>
      <p:sp>
        <p:nvSpPr>
          <p:cNvPr id="244" name="Google Shape;244;p30"/>
          <p:cNvSpPr txBox="1"/>
          <p:nvPr/>
        </p:nvSpPr>
        <p:spPr>
          <a:xfrm>
            <a:off x="0" y="152400"/>
            <a:ext cx="9144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dk1"/>
                </a:solidFill>
                <a:latin typeface="Archivo"/>
                <a:ea typeface="Archivo"/>
                <a:cs typeface="Archivo"/>
                <a:sym typeface="Archivo"/>
              </a:rPr>
              <a:t>Key Scanner Parameters and Their Relation to Dose </a:t>
            </a:r>
            <a:r>
              <a:rPr b="1" baseline="30000" lang="en" sz="2600">
                <a:solidFill>
                  <a:schemeClr val="dk1"/>
                </a:solidFill>
                <a:latin typeface="Archivo"/>
                <a:ea typeface="Archivo"/>
                <a:cs typeface="Archivo"/>
                <a:sym typeface="Archivo"/>
              </a:rPr>
              <a:t>[4]</a:t>
            </a:r>
            <a:endParaRPr b="1" baseline="30000" sz="2600">
              <a:solidFill>
                <a:schemeClr val="dk1"/>
              </a:solidFill>
              <a:latin typeface="Archivo"/>
              <a:ea typeface="Archivo"/>
              <a:cs typeface="Archivo"/>
              <a:sym typeface="Archiv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1"/>
          <p:cNvSpPr txBox="1"/>
          <p:nvPr>
            <p:ph idx="4294967295" type="body"/>
          </p:nvPr>
        </p:nvSpPr>
        <p:spPr>
          <a:xfrm>
            <a:off x="490650" y="268750"/>
            <a:ext cx="8162700" cy="431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Archivo"/>
                <a:ea typeface="Archivo"/>
                <a:cs typeface="Archivo"/>
                <a:sym typeface="Archivo"/>
              </a:rPr>
              <a:t>Dose Modulation/Reduction in CT Scans</a:t>
            </a:r>
            <a:endParaRPr b="1" sz="2800">
              <a:latin typeface="Archivo"/>
              <a:ea typeface="Archivo"/>
              <a:cs typeface="Archivo"/>
              <a:sym typeface="Archivo"/>
            </a:endParaRPr>
          </a:p>
          <a:p>
            <a:pPr indent="0" lvl="0" marL="457200" rtl="0" algn="just">
              <a:spcBef>
                <a:spcPts val="1200"/>
              </a:spcBef>
              <a:spcAft>
                <a:spcPts val="1200"/>
              </a:spcAft>
              <a:buNone/>
            </a:pPr>
            <a:r>
              <a:t/>
            </a:r>
            <a:endParaRPr/>
          </a:p>
        </p:txBody>
      </p:sp>
      <p:pic>
        <p:nvPicPr>
          <p:cNvPr id="250" name="Google Shape;250;p31"/>
          <p:cNvPicPr preferRelativeResize="0"/>
          <p:nvPr/>
        </p:nvPicPr>
        <p:blipFill>
          <a:blip r:embed="rId3">
            <a:alphaModFix/>
          </a:blip>
          <a:stretch>
            <a:fillRect/>
          </a:stretch>
        </p:blipFill>
        <p:spPr>
          <a:xfrm>
            <a:off x="3899950" y="2238850"/>
            <a:ext cx="2187225" cy="1879925"/>
          </a:xfrm>
          <a:prstGeom prst="rect">
            <a:avLst/>
          </a:prstGeom>
          <a:noFill/>
          <a:ln>
            <a:noFill/>
          </a:ln>
        </p:spPr>
      </p:pic>
      <p:pic>
        <p:nvPicPr>
          <p:cNvPr id="251" name="Google Shape;251;p31"/>
          <p:cNvPicPr preferRelativeResize="0"/>
          <p:nvPr/>
        </p:nvPicPr>
        <p:blipFill>
          <a:blip r:embed="rId4">
            <a:alphaModFix/>
          </a:blip>
          <a:stretch>
            <a:fillRect/>
          </a:stretch>
        </p:blipFill>
        <p:spPr>
          <a:xfrm>
            <a:off x="6242951" y="1971485"/>
            <a:ext cx="2548139" cy="2414665"/>
          </a:xfrm>
          <a:prstGeom prst="rect">
            <a:avLst/>
          </a:prstGeom>
          <a:noFill/>
          <a:ln>
            <a:noFill/>
          </a:ln>
        </p:spPr>
      </p:pic>
      <p:sp>
        <p:nvSpPr>
          <p:cNvPr id="252" name="Google Shape;252;p31"/>
          <p:cNvSpPr txBox="1"/>
          <p:nvPr/>
        </p:nvSpPr>
        <p:spPr>
          <a:xfrm>
            <a:off x="448850" y="1275200"/>
            <a:ext cx="83424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b="1" lang="en">
                <a:solidFill>
                  <a:srgbClr val="DD7E6B"/>
                </a:solidFill>
                <a:latin typeface="Karla"/>
                <a:ea typeface="Karla"/>
                <a:cs typeface="Karla"/>
                <a:sym typeface="Karla"/>
              </a:rPr>
              <a:t>       </a:t>
            </a:r>
            <a:r>
              <a:rPr b="1" lang="en">
                <a:solidFill>
                  <a:srgbClr val="DD7E6B"/>
                </a:solidFill>
                <a:latin typeface="Karla"/>
                <a:ea typeface="Karla"/>
                <a:cs typeface="Karla"/>
                <a:sym typeface="Karla"/>
              </a:rPr>
              <a:t>Tube Current Modulation (TCM)					  Physical filters </a:t>
            </a:r>
            <a:endParaRPr>
              <a:solidFill>
                <a:srgbClr val="DD7E6B"/>
              </a:solidFill>
              <a:latin typeface="Karla"/>
              <a:ea typeface="Karla"/>
              <a:cs typeface="Karla"/>
              <a:sym typeface="Karla"/>
            </a:endParaRPr>
          </a:p>
        </p:txBody>
      </p:sp>
      <p:sp>
        <p:nvSpPr>
          <p:cNvPr id="253" name="Google Shape;253;p31"/>
          <p:cNvSpPr txBox="1"/>
          <p:nvPr/>
        </p:nvSpPr>
        <p:spPr>
          <a:xfrm>
            <a:off x="569800" y="4553050"/>
            <a:ext cx="32214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Karla"/>
                <a:ea typeface="Karla"/>
                <a:cs typeface="Karla"/>
                <a:sym typeface="Karla"/>
              </a:rPr>
              <a:t>Figure</a:t>
            </a:r>
            <a:r>
              <a:rPr lang="en" sz="1100">
                <a:solidFill>
                  <a:schemeClr val="dk1"/>
                </a:solidFill>
                <a:latin typeface="Karla"/>
                <a:ea typeface="Karla"/>
                <a:cs typeface="Karla"/>
                <a:sym typeface="Karla"/>
              </a:rPr>
              <a:t> 1. TCM [5]</a:t>
            </a:r>
            <a:endParaRPr sz="1100">
              <a:solidFill>
                <a:schemeClr val="dk1"/>
              </a:solidFill>
              <a:latin typeface="Karla"/>
              <a:ea typeface="Karla"/>
              <a:cs typeface="Karla"/>
              <a:sym typeface="Karla"/>
            </a:endParaRPr>
          </a:p>
        </p:txBody>
      </p:sp>
      <p:sp>
        <p:nvSpPr>
          <p:cNvPr id="254" name="Google Shape;254;p31"/>
          <p:cNvSpPr txBox="1"/>
          <p:nvPr/>
        </p:nvSpPr>
        <p:spPr>
          <a:xfrm>
            <a:off x="4127450" y="4118775"/>
            <a:ext cx="18975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Karla"/>
                <a:ea typeface="Karla"/>
                <a:cs typeface="Karla"/>
                <a:sym typeface="Karla"/>
              </a:rPr>
              <a:t>Figure 2. Bismuth Shielding [A]</a:t>
            </a:r>
            <a:endParaRPr sz="1100">
              <a:solidFill>
                <a:schemeClr val="dk1"/>
              </a:solidFill>
              <a:latin typeface="Karla"/>
              <a:ea typeface="Karla"/>
              <a:cs typeface="Karla"/>
              <a:sym typeface="Karla"/>
            </a:endParaRPr>
          </a:p>
        </p:txBody>
      </p:sp>
      <p:sp>
        <p:nvSpPr>
          <p:cNvPr id="255" name="Google Shape;255;p31"/>
          <p:cNvSpPr txBox="1"/>
          <p:nvPr/>
        </p:nvSpPr>
        <p:spPr>
          <a:xfrm>
            <a:off x="6657063" y="4386150"/>
            <a:ext cx="1897500" cy="23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Karla"/>
                <a:ea typeface="Karla"/>
                <a:cs typeface="Karla"/>
                <a:sym typeface="Karla"/>
              </a:rPr>
              <a:t>Figure 3. Bow-tie Filters [B]</a:t>
            </a:r>
            <a:endParaRPr sz="1100">
              <a:solidFill>
                <a:schemeClr val="dk1"/>
              </a:solidFill>
              <a:latin typeface="Karla"/>
              <a:ea typeface="Karla"/>
              <a:cs typeface="Karla"/>
              <a:sym typeface="Karla"/>
            </a:endParaRPr>
          </a:p>
        </p:txBody>
      </p:sp>
      <p:pic>
        <p:nvPicPr>
          <p:cNvPr id="256" name="Google Shape;256;p31"/>
          <p:cNvPicPr preferRelativeResize="0"/>
          <p:nvPr/>
        </p:nvPicPr>
        <p:blipFill>
          <a:blip r:embed="rId5">
            <a:alphaModFix/>
          </a:blip>
          <a:stretch>
            <a:fillRect/>
          </a:stretch>
        </p:blipFill>
        <p:spPr>
          <a:xfrm>
            <a:off x="536026" y="1865924"/>
            <a:ext cx="3129955" cy="2496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2"/>
          <p:cNvSpPr txBox="1"/>
          <p:nvPr>
            <p:ph idx="4294967295" type="title"/>
          </p:nvPr>
        </p:nvSpPr>
        <p:spPr>
          <a:xfrm>
            <a:off x="722375" y="539500"/>
            <a:ext cx="7699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 </a:t>
            </a:r>
            <a:r>
              <a:rPr baseline="30000" lang="en"/>
              <a:t>[5,6]</a:t>
            </a:r>
            <a:r>
              <a:rPr lang="en"/>
              <a:t> for Our MC Simulations</a:t>
            </a:r>
            <a:endParaRPr/>
          </a:p>
          <a:p>
            <a:pPr indent="0" lvl="0" marL="0" rtl="0" algn="ctr">
              <a:spcBef>
                <a:spcPts val="0"/>
              </a:spcBef>
              <a:spcAft>
                <a:spcPts val="0"/>
              </a:spcAft>
              <a:buNone/>
            </a:pPr>
            <a:r>
              <a:t/>
            </a:r>
            <a:endParaRPr/>
          </a:p>
        </p:txBody>
      </p:sp>
      <p:sp>
        <p:nvSpPr>
          <p:cNvPr id="262" name="Google Shape;262;p32"/>
          <p:cNvSpPr txBox="1"/>
          <p:nvPr>
            <p:ph idx="4294967295" type="body"/>
          </p:nvPr>
        </p:nvSpPr>
        <p:spPr>
          <a:xfrm>
            <a:off x="722375" y="1187600"/>
            <a:ext cx="5116800" cy="35610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b="1" lang="en">
                <a:solidFill>
                  <a:srgbClr val="DD7E6B"/>
                </a:solidFill>
              </a:rPr>
              <a:t>Scanner</a:t>
            </a:r>
            <a:r>
              <a:rPr b="1" lang="en">
                <a:solidFill>
                  <a:srgbClr val="DD7E6B"/>
                </a:solidFill>
              </a:rPr>
              <a:t> (SOMATOM Definition AS 64) </a:t>
            </a:r>
            <a:r>
              <a:rPr b="1" lang="en">
                <a:solidFill>
                  <a:srgbClr val="DD7E6B"/>
                </a:solidFill>
              </a:rPr>
              <a:t>characteristics</a:t>
            </a:r>
            <a:endParaRPr>
              <a:solidFill>
                <a:srgbClr val="DD7E6B"/>
              </a:solidFill>
            </a:endParaRPr>
          </a:p>
          <a:p>
            <a:pPr indent="-317500" lvl="0" marL="457200" rtl="0" algn="just">
              <a:lnSpc>
                <a:spcPct val="150000"/>
              </a:lnSpc>
              <a:spcBef>
                <a:spcPts val="1200"/>
              </a:spcBef>
              <a:spcAft>
                <a:spcPts val="0"/>
              </a:spcAft>
              <a:buSzPts val="1400"/>
              <a:buChar char="●"/>
            </a:pPr>
            <a:r>
              <a:rPr lang="en"/>
              <a:t>SID, Tube V, Bowtie specific source model (CDF)</a:t>
            </a:r>
            <a:endParaRPr/>
          </a:p>
          <a:p>
            <a:pPr indent="0" lvl="0" marL="0" marR="0" rtl="0" algn="just">
              <a:lnSpc>
                <a:spcPct val="115000"/>
              </a:lnSpc>
              <a:spcBef>
                <a:spcPts val="0"/>
              </a:spcBef>
              <a:spcAft>
                <a:spcPts val="0"/>
              </a:spcAft>
              <a:buNone/>
            </a:pPr>
            <a:r>
              <a:rPr b="1" lang="en">
                <a:solidFill>
                  <a:srgbClr val="DD7E6B"/>
                </a:solidFill>
              </a:rPr>
              <a:t>Patient information</a:t>
            </a:r>
            <a:endParaRPr>
              <a:solidFill>
                <a:srgbClr val="DD7E6B"/>
              </a:solidFill>
            </a:endParaRPr>
          </a:p>
          <a:p>
            <a:pPr indent="-317500" lvl="0" marL="457200" rtl="0" algn="just">
              <a:lnSpc>
                <a:spcPct val="150000"/>
              </a:lnSpc>
              <a:spcBef>
                <a:spcPts val="1200"/>
              </a:spcBef>
              <a:spcAft>
                <a:spcPts val="0"/>
              </a:spcAft>
              <a:buSzPts val="1400"/>
              <a:buChar char="●"/>
            </a:pPr>
            <a:r>
              <a:rPr lang="en"/>
              <a:t>DICOM files, gestational age, D</a:t>
            </a:r>
            <a:r>
              <a:rPr baseline="-25000" lang="en"/>
              <a:t>w, topo</a:t>
            </a:r>
            <a:r>
              <a:rPr lang="en"/>
              <a:t>, D</a:t>
            </a:r>
            <a:r>
              <a:rPr baseline="-25000" lang="en"/>
              <a:t>w, image</a:t>
            </a:r>
            <a:endParaRPr baseline="-25000"/>
          </a:p>
          <a:p>
            <a:pPr indent="0" lvl="0" marL="0" rtl="0" algn="just">
              <a:lnSpc>
                <a:spcPct val="150000"/>
              </a:lnSpc>
              <a:spcBef>
                <a:spcPts val="0"/>
              </a:spcBef>
              <a:spcAft>
                <a:spcPts val="0"/>
              </a:spcAft>
              <a:buNone/>
            </a:pPr>
            <a:r>
              <a:rPr b="1" lang="en">
                <a:solidFill>
                  <a:srgbClr val="DD7E6B"/>
                </a:solidFill>
              </a:rPr>
              <a:t>Exam specifications</a:t>
            </a:r>
            <a:endParaRPr>
              <a:solidFill>
                <a:srgbClr val="DD7E6B"/>
              </a:solidFill>
            </a:endParaRPr>
          </a:p>
          <a:p>
            <a:pPr indent="-317500" lvl="0" marL="457200" rtl="0" algn="just">
              <a:lnSpc>
                <a:spcPct val="150000"/>
              </a:lnSpc>
              <a:spcBef>
                <a:spcPts val="0"/>
              </a:spcBef>
              <a:spcAft>
                <a:spcPts val="0"/>
              </a:spcAft>
              <a:buSzPts val="1400"/>
              <a:buChar char="●"/>
            </a:pPr>
            <a:r>
              <a:rPr lang="en"/>
              <a:t>Rotation time, pitch, max/mean/effective tube current, CTDI</a:t>
            </a:r>
            <a:r>
              <a:rPr baseline="-25000" lang="en"/>
              <a:t>vol</a:t>
            </a:r>
            <a:r>
              <a:rPr lang="en"/>
              <a:t>, nominal beam collimation, etc.</a:t>
            </a:r>
            <a:endParaRPr/>
          </a:p>
          <a:p>
            <a:pPr indent="0" lvl="0" marL="0" rtl="0" algn="just">
              <a:lnSpc>
                <a:spcPct val="150000"/>
              </a:lnSpc>
              <a:spcBef>
                <a:spcPts val="0"/>
              </a:spcBef>
              <a:spcAft>
                <a:spcPts val="0"/>
              </a:spcAft>
              <a:buNone/>
            </a:pPr>
            <a:r>
              <a:rPr b="1" lang="en">
                <a:solidFill>
                  <a:srgbClr val="DD7E6B"/>
                </a:solidFill>
              </a:rPr>
              <a:t>Fetal dose simulation and estimates</a:t>
            </a:r>
            <a:endParaRPr>
              <a:solidFill>
                <a:srgbClr val="DD7E6B"/>
              </a:solidFill>
            </a:endParaRPr>
          </a:p>
          <a:p>
            <a:pPr indent="-317500" lvl="0" marL="457200" rtl="0" algn="just">
              <a:lnSpc>
                <a:spcPct val="150000"/>
              </a:lnSpc>
              <a:spcBef>
                <a:spcPts val="0"/>
              </a:spcBef>
              <a:spcAft>
                <a:spcPts val="0"/>
              </a:spcAft>
              <a:buSzPts val="1400"/>
              <a:buChar char="●"/>
            </a:pPr>
            <a:r>
              <a:rPr lang="en"/>
              <a:t>No. of photons, MC output, absolute organ dose, Normalised output and organ dose</a:t>
            </a:r>
            <a:endParaRPr/>
          </a:p>
          <a:p>
            <a:pPr indent="0" lvl="0" marL="0" rtl="0" algn="l">
              <a:spcBef>
                <a:spcPts val="0"/>
              </a:spcBef>
              <a:spcAft>
                <a:spcPts val="0"/>
              </a:spcAft>
              <a:buNone/>
            </a:pPr>
            <a:r>
              <a:t/>
            </a:r>
            <a:endParaRPr b="1">
              <a:solidFill>
                <a:schemeClr val="accent2"/>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solidFill>
                <a:schemeClr val="accent2"/>
              </a:solidFill>
            </a:endParaRPr>
          </a:p>
          <a:p>
            <a:pPr indent="0" lvl="0" marL="0" rtl="0" algn="l">
              <a:spcBef>
                <a:spcPts val="1200"/>
              </a:spcBef>
              <a:spcAft>
                <a:spcPts val="1200"/>
              </a:spcAft>
              <a:buNone/>
            </a:pPr>
            <a:r>
              <a:t/>
            </a:r>
            <a:endParaRPr b="1">
              <a:solidFill>
                <a:schemeClr val="accent2"/>
              </a:solidFill>
            </a:endParaRPr>
          </a:p>
        </p:txBody>
      </p:sp>
      <p:pic>
        <p:nvPicPr>
          <p:cNvPr id="263" name="Google Shape;263;p32"/>
          <p:cNvPicPr preferRelativeResize="0"/>
          <p:nvPr/>
        </p:nvPicPr>
        <p:blipFill>
          <a:blip r:embed="rId3">
            <a:alphaModFix/>
          </a:blip>
          <a:stretch>
            <a:fillRect/>
          </a:stretch>
        </p:blipFill>
        <p:spPr>
          <a:xfrm>
            <a:off x="6183950" y="1250862"/>
            <a:ext cx="2685700" cy="2685750"/>
          </a:xfrm>
          <a:prstGeom prst="rect">
            <a:avLst/>
          </a:prstGeom>
          <a:noFill/>
          <a:ln>
            <a:noFill/>
          </a:ln>
        </p:spPr>
      </p:pic>
      <p:sp>
        <p:nvSpPr>
          <p:cNvPr id="264" name="Google Shape;264;p32"/>
          <p:cNvSpPr txBox="1"/>
          <p:nvPr/>
        </p:nvSpPr>
        <p:spPr>
          <a:xfrm>
            <a:off x="6369400" y="4075275"/>
            <a:ext cx="231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Karla"/>
                <a:ea typeface="Karla"/>
                <a:cs typeface="Karla"/>
                <a:sym typeface="Karla"/>
              </a:rPr>
              <a:t>Sample CT scan of Patient</a:t>
            </a:r>
            <a:endParaRPr>
              <a:solidFill>
                <a:schemeClr val="dk1"/>
              </a:solidFill>
              <a:latin typeface="Karla"/>
              <a:ea typeface="Karla"/>
              <a:cs typeface="Karla"/>
              <a:sym typeface="Karl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natomy &amp; Physiology Lesson for College by Slidesgo">
  <a:themeElements>
    <a:clrScheme name="Simple Light">
      <a:dk1>
        <a:srgbClr val="F8F9FB"/>
      </a:dk1>
      <a:lt1>
        <a:srgbClr val="A5CDE9"/>
      </a:lt1>
      <a:dk2>
        <a:srgbClr val="0B121F"/>
      </a:dk2>
      <a:lt2>
        <a:srgbClr val="364B5E"/>
      </a:lt2>
      <a:accent1>
        <a:srgbClr val="497392"/>
      </a:accent1>
      <a:accent2>
        <a:srgbClr val="7DA8C7"/>
      </a:accent2>
      <a:accent3>
        <a:srgbClr val="FFFFFF"/>
      </a:accent3>
      <a:accent4>
        <a:srgbClr val="FFFFFF"/>
      </a:accent4>
      <a:accent5>
        <a:srgbClr val="FFFFFF"/>
      </a:accent5>
      <a:accent6>
        <a:srgbClr val="FFFFFF"/>
      </a:accent6>
      <a:hlink>
        <a:srgbClr val="F8F9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